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8" r:id="rId5"/>
  </p:sldMasterIdLst>
  <p:notesMasterIdLst>
    <p:notesMasterId r:id="rId70"/>
  </p:notesMasterIdLst>
  <p:sldIdLst>
    <p:sldId id="271" r:id="rId6"/>
    <p:sldId id="259" r:id="rId7"/>
    <p:sldId id="270" r:id="rId8"/>
    <p:sldId id="257" r:id="rId9"/>
    <p:sldId id="269" r:id="rId10"/>
    <p:sldId id="265" r:id="rId11"/>
    <p:sldId id="353" r:id="rId12"/>
    <p:sldId id="262" r:id="rId13"/>
    <p:sldId id="263" r:id="rId14"/>
    <p:sldId id="273" r:id="rId15"/>
    <p:sldId id="274" r:id="rId16"/>
    <p:sldId id="276" r:id="rId17"/>
    <p:sldId id="264" r:id="rId18"/>
    <p:sldId id="258" r:id="rId19"/>
    <p:sldId id="326" r:id="rId20"/>
    <p:sldId id="278" r:id="rId21"/>
    <p:sldId id="287" r:id="rId22"/>
    <p:sldId id="279" r:id="rId23"/>
    <p:sldId id="280" r:id="rId24"/>
    <p:sldId id="281" r:id="rId25"/>
    <p:sldId id="282" r:id="rId26"/>
    <p:sldId id="283" r:id="rId27"/>
    <p:sldId id="284" r:id="rId28"/>
    <p:sldId id="285" r:id="rId29"/>
    <p:sldId id="289" r:id="rId30"/>
    <p:sldId id="290" r:id="rId31"/>
    <p:sldId id="286" r:id="rId32"/>
    <p:sldId id="291" r:id="rId33"/>
    <p:sldId id="292" r:id="rId34"/>
    <p:sldId id="296" r:id="rId35"/>
    <p:sldId id="293" r:id="rId36"/>
    <p:sldId id="294" r:id="rId37"/>
    <p:sldId id="297" r:id="rId38"/>
    <p:sldId id="298" r:id="rId39"/>
    <p:sldId id="295" r:id="rId40"/>
    <p:sldId id="299" r:id="rId41"/>
    <p:sldId id="300" r:id="rId42"/>
    <p:sldId id="301" r:id="rId43"/>
    <p:sldId id="302" r:id="rId44"/>
    <p:sldId id="303" r:id="rId45"/>
    <p:sldId id="304" r:id="rId46"/>
    <p:sldId id="306" r:id="rId47"/>
    <p:sldId id="307" r:id="rId48"/>
    <p:sldId id="305" r:id="rId49"/>
    <p:sldId id="310" r:id="rId50"/>
    <p:sldId id="312" r:id="rId51"/>
    <p:sldId id="315" r:id="rId52"/>
    <p:sldId id="311" r:id="rId53"/>
    <p:sldId id="314" r:id="rId54"/>
    <p:sldId id="313" r:id="rId55"/>
    <p:sldId id="317" r:id="rId56"/>
    <p:sldId id="308" r:id="rId57"/>
    <p:sldId id="319" r:id="rId58"/>
    <p:sldId id="320" r:id="rId59"/>
    <p:sldId id="318" r:id="rId60"/>
    <p:sldId id="321" r:id="rId61"/>
    <p:sldId id="322" r:id="rId62"/>
    <p:sldId id="323" r:id="rId63"/>
    <p:sldId id="328" r:id="rId64"/>
    <p:sldId id="329" r:id="rId65"/>
    <p:sldId id="330" r:id="rId66"/>
    <p:sldId id="331" r:id="rId67"/>
    <p:sldId id="332" r:id="rId68"/>
    <p:sldId id="333" r:id="rId69"/>
  </p:sldIdLst>
  <p:sldSz cx="12192000" cy="6858000"/>
  <p:notesSz cx="6858000" cy="9144000"/>
  <p:custDataLst>
    <p:tags r:id="rId7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1D642C2-F370-4052-84B6-2FD6CB3AC810}">
          <p14:sldIdLst>
            <p14:sldId id="271"/>
            <p14:sldId id="259"/>
            <p14:sldId id="270"/>
            <p14:sldId id="257"/>
            <p14:sldId id="269"/>
            <p14:sldId id="265"/>
            <p14:sldId id="353"/>
            <p14:sldId id="262"/>
            <p14:sldId id="263"/>
            <p14:sldId id="273"/>
            <p14:sldId id="274"/>
            <p14:sldId id="276"/>
            <p14:sldId id="264"/>
          </p14:sldIdLst>
        </p14:section>
        <p14:section name="Week 1" id="{0FC03E78-6DB5-4377-B8FF-D5CA0A7806B5}">
          <p14:sldIdLst>
            <p14:sldId id="258"/>
            <p14:sldId id="326"/>
            <p14:sldId id="278"/>
            <p14:sldId id="287"/>
            <p14:sldId id="279"/>
            <p14:sldId id="280"/>
            <p14:sldId id="281"/>
            <p14:sldId id="282"/>
            <p14:sldId id="283"/>
            <p14:sldId id="284"/>
            <p14:sldId id="285"/>
            <p14:sldId id="289"/>
            <p14:sldId id="290"/>
            <p14:sldId id="286"/>
            <p14:sldId id="291"/>
            <p14:sldId id="292"/>
            <p14:sldId id="296"/>
            <p14:sldId id="293"/>
            <p14:sldId id="294"/>
            <p14:sldId id="297"/>
            <p14:sldId id="298"/>
            <p14:sldId id="295"/>
            <p14:sldId id="299"/>
            <p14:sldId id="300"/>
            <p14:sldId id="301"/>
            <p14:sldId id="302"/>
            <p14:sldId id="303"/>
            <p14:sldId id="304"/>
            <p14:sldId id="306"/>
            <p14:sldId id="307"/>
            <p14:sldId id="305"/>
            <p14:sldId id="310"/>
            <p14:sldId id="312"/>
            <p14:sldId id="315"/>
            <p14:sldId id="311"/>
            <p14:sldId id="314"/>
            <p14:sldId id="313"/>
            <p14:sldId id="317"/>
            <p14:sldId id="308"/>
            <p14:sldId id="319"/>
            <p14:sldId id="320"/>
            <p14:sldId id="318"/>
            <p14:sldId id="321"/>
            <p14:sldId id="322"/>
            <p14:sldId id="323"/>
            <p14:sldId id="328"/>
            <p14:sldId id="329"/>
            <p14:sldId id="330"/>
            <p14:sldId id="331"/>
            <p14:sldId id="332"/>
            <p14:sldId id="33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CC7325-FE62-C8BB-230F-269AC8D9DC5E}" name="Keegan" initials="KR" userId="Keeg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747CD"/>
    <a:srgbClr val="FFC000"/>
    <a:srgbClr val="9232B8"/>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946AD-31FA-E386-0326-7C5B14145FCC}" v="12" dt="2023-10-05T10:49:56.315"/>
    <p1510:client id="{60D410AF-3CC3-E0DB-CDEF-8DFF80009D31}" v="2" dt="2023-10-05T13:32:40.269"/>
    <p1510:client id="{CCD88326-78CF-15BC-25C9-CD867DFEB818}" v="21" dt="2023-10-05T11:54:34.436"/>
    <p1510:client id="{CFEED98A-E453-4B07-A760-3B889AE4E4A2}" v="3" vWet="5" dt="2023-10-05T18:09:21.868"/>
    <p1510:client id="{D4BEA350-7305-41BE-B3E3-2406C0EB6623}" v="166" dt="2023-10-05T18:43:55.463"/>
    <p1510:client id="{F66E79D1-3738-0DBE-C8F0-4E27F4E3FB4E}" v="17" dt="2023-10-05T13:32:21.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F090D-E3FE-451F-AB52-C096B715F458}"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924CF-EC19-4279-9A48-C3B5B27B7060}" type="slidenum">
              <a:rPr lang="en-GB" smtClean="0"/>
              <a:t>‹#›</a:t>
            </a:fld>
            <a:endParaRPr lang="en-GB"/>
          </a:p>
        </p:txBody>
      </p:sp>
    </p:spTree>
    <p:extLst>
      <p:ext uri="{BB962C8B-B14F-4D97-AF65-F5344CB8AC3E}">
        <p14:creationId xmlns:p14="http://schemas.microsoft.com/office/powerpoint/2010/main" val="359916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of all, hello! There’s quite a lot of you. It’s pretty scary.</a:t>
            </a:r>
          </a:p>
          <a:p>
            <a:endParaRPr lang="en-GB">
              <a:cs typeface="Calibri"/>
            </a:endParaRPr>
          </a:p>
          <a:p>
            <a:r>
              <a:rPr lang="en-GB"/>
              <a:t>Hopefully you didn’t have too much trouble finding the place. On the one hand, we’re really happy that so many of you turned up – on the other hand, we really need to move to a bigger lecture theatre for future talks.</a:t>
            </a:r>
            <a:endParaRPr lang="en-US"/>
          </a:p>
          <a:p>
            <a:endParaRPr lang="en-GB">
              <a:cs typeface="Calibri"/>
            </a:endParaRPr>
          </a:p>
          <a:p>
            <a:r>
              <a:rPr lang="en-GB"/>
              <a:t>Enjoy the welcome talk from Stuart Croft yesterday? Good, because that’s the first and last time you’ll be seeing him. Well, unless someone else decides to invade a country.</a:t>
            </a:r>
            <a:endParaRPr lang="en-GB">
              <a:cs typeface="Calibri"/>
            </a:endParaRPr>
          </a:p>
          <a:p>
            <a:endParaRPr lang="en-GB"/>
          </a:p>
          <a:p>
            <a:r>
              <a:rPr lang="en-GB"/>
              <a:t>A quick show of hands – how many people are taking a CS degree?  How many of you have never programmed before? </a:t>
            </a:r>
          </a:p>
          <a:p>
            <a:endParaRPr lang="en-GB">
              <a:cs typeface="Calibri"/>
            </a:endParaRPr>
          </a:p>
          <a:p>
            <a:r>
              <a:rPr lang="en-GB"/>
              <a:t>Alright – hopefully everything’s set up okay, and we’ll go ahead and start the welcome talk</a:t>
            </a:r>
            <a:endParaRPr lang="en-GB">
              <a:cs typeface="Calibri" panose="020F0502020204030204"/>
            </a:endParaRPr>
          </a:p>
        </p:txBody>
      </p:sp>
      <p:sp>
        <p:nvSpPr>
          <p:cNvPr id="4" name="Slide Number Placeholder 3"/>
          <p:cNvSpPr>
            <a:spLocks noGrp="1"/>
          </p:cNvSpPr>
          <p:nvPr>
            <p:ph type="sldNum" sz="quarter" idx="5"/>
          </p:nvPr>
        </p:nvSpPr>
        <p:spPr/>
        <p:txBody>
          <a:bodyPr/>
          <a:lstStyle/>
          <a:p>
            <a:fld id="{7B4924CF-EC19-4279-9A48-C3B5B27B7060}" type="slidenum">
              <a:rPr lang="en-GB" smtClean="0"/>
              <a:t>2</a:t>
            </a:fld>
            <a:endParaRPr lang="en-GB"/>
          </a:p>
        </p:txBody>
      </p:sp>
    </p:spTree>
    <p:extLst>
      <p:ext uri="{BB962C8B-B14F-4D97-AF65-F5344CB8AC3E}">
        <p14:creationId xmlns:p14="http://schemas.microsoft.com/office/powerpoint/2010/main" val="381541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assign to some variables, but our program doesn’t output anything. </a:t>
            </a:r>
            <a:r>
              <a:rPr lang="en-GB" b="0">
                <a:solidFill>
                  <a:srgbClr val="D4D4D4"/>
                </a:solidFill>
                <a:effectLst/>
                <a:latin typeface="Consolas" panose="020B0609020204030204" pitchFamily="49" charset="0"/>
              </a:rPr>
              <a:t>This is because we haven't told Python to do that! To fix this, let's introduce the </a:t>
            </a:r>
            <a:r>
              <a:rPr lang="en-GB" b="0">
                <a:solidFill>
                  <a:srgbClr val="CE9178"/>
                </a:solidFill>
                <a:effectLst/>
                <a:latin typeface="Consolas" panose="020B0609020204030204" pitchFamily="49" charset="0"/>
              </a:rPr>
              <a:t>`print()`</a:t>
            </a:r>
            <a:r>
              <a:rPr lang="en-GB" b="0">
                <a:solidFill>
                  <a:srgbClr val="D4D4D4"/>
                </a:solidFill>
                <a:effectLst/>
                <a:latin typeface="Consolas" panose="020B0609020204030204" pitchFamily="49" charset="0"/>
              </a:rPr>
              <a:t> function. It's pretty simple - you put some data between the brackets, and it's going to be displayed.</a:t>
            </a:r>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Every function has to be referred to by a name, in this case 'print', and we call the value between the brackets an </a:t>
            </a:r>
            <a:r>
              <a:rPr lang="en-GB" b="1">
                <a:solidFill>
                  <a:srgbClr val="569CD6"/>
                </a:solidFill>
                <a:effectLst/>
                <a:latin typeface="Consolas" panose="020B0609020204030204" pitchFamily="49" charset="0"/>
              </a:rPr>
              <a:t>argument</a:t>
            </a:r>
            <a:r>
              <a:rPr lang="en-GB" b="0">
                <a:solidFill>
                  <a:srgbClr val="D4D4D4"/>
                </a:solidFill>
                <a:effectLst/>
                <a:latin typeface="Consolas" panose="020B0609020204030204" pitchFamily="49" charset="0"/>
              </a:rPr>
              <a:t> - the data the function uses. For now, think of functions as magical black boxes that either do something, or evaluate to something.</a:t>
            </a:r>
          </a:p>
        </p:txBody>
      </p:sp>
      <p:sp>
        <p:nvSpPr>
          <p:cNvPr id="4" name="Slide Number Placeholder 3"/>
          <p:cNvSpPr>
            <a:spLocks noGrp="1"/>
          </p:cNvSpPr>
          <p:nvPr>
            <p:ph type="sldNum" sz="quarter" idx="5"/>
          </p:nvPr>
        </p:nvSpPr>
        <p:spPr/>
        <p:txBody>
          <a:bodyPr/>
          <a:lstStyle/>
          <a:p>
            <a:fld id="{7B4924CF-EC19-4279-9A48-C3B5B27B7060}" type="slidenum">
              <a:rPr lang="en-GB" smtClean="0"/>
              <a:t>21</a:t>
            </a:fld>
            <a:endParaRPr lang="en-GB"/>
          </a:p>
        </p:txBody>
      </p:sp>
    </p:spTree>
    <p:extLst>
      <p:ext uri="{BB962C8B-B14F-4D97-AF65-F5344CB8AC3E}">
        <p14:creationId xmlns:p14="http://schemas.microsoft.com/office/powerpoint/2010/main" val="193029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almost think of programming as a kind of cookbook.</a:t>
            </a:r>
          </a:p>
        </p:txBody>
      </p:sp>
      <p:sp>
        <p:nvSpPr>
          <p:cNvPr id="4" name="Slide Number Placeholder 3"/>
          <p:cNvSpPr>
            <a:spLocks noGrp="1"/>
          </p:cNvSpPr>
          <p:nvPr>
            <p:ph type="sldNum" sz="quarter" idx="5"/>
          </p:nvPr>
        </p:nvSpPr>
        <p:spPr/>
        <p:txBody>
          <a:bodyPr/>
          <a:lstStyle/>
          <a:p>
            <a:fld id="{7B4924CF-EC19-4279-9A48-C3B5B27B7060}" type="slidenum">
              <a:rPr lang="en-GB" smtClean="0"/>
              <a:t>22</a:t>
            </a:fld>
            <a:endParaRPr lang="en-GB"/>
          </a:p>
        </p:txBody>
      </p:sp>
    </p:spTree>
    <p:extLst>
      <p:ext uri="{BB962C8B-B14F-4D97-AF65-F5344CB8AC3E}">
        <p14:creationId xmlns:p14="http://schemas.microsoft.com/office/powerpoint/2010/main" val="3256459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Consolas" panose="020B0609020204030204" pitchFamily="49" charset="0"/>
              </a:rPr>
              <a:t>Most of them should be fairly recognisable, but it's worth noting the difference between </a:t>
            </a:r>
            <a:r>
              <a:rPr lang="en-GB" b="0">
                <a:solidFill>
                  <a:srgbClr val="CE9178"/>
                </a:solidFill>
                <a:effectLst/>
                <a:latin typeface="Consolas" panose="020B0609020204030204" pitchFamily="49" charset="0"/>
              </a:rPr>
              <a:t>`/`</a:t>
            </a:r>
            <a:r>
              <a:rPr lang="en-GB" b="0">
                <a:solidFill>
                  <a:srgbClr val="D4D4D4"/>
                </a:solidFill>
                <a:effectLst/>
                <a:latin typeface="Consolas" panose="020B0609020204030204" pitchFamily="49" charset="0"/>
              </a:rPr>
              <a:t> and </a:t>
            </a:r>
            <a:r>
              <a:rPr lang="en-GB" b="0">
                <a:solidFill>
                  <a:srgbClr val="CE9178"/>
                </a:solidFill>
                <a:effectLst/>
                <a:latin typeface="Consolas" panose="020B0609020204030204" pitchFamily="49" charset="0"/>
              </a:rPr>
              <a:t>`//`</a:t>
            </a:r>
            <a:r>
              <a:rPr lang="en-GB" b="0">
                <a:solidFill>
                  <a:srgbClr val="D4D4D4"/>
                </a:solidFill>
                <a:effectLst/>
                <a:latin typeface="Consolas" panose="020B0609020204030204" pitchFamily="49" charset="0"/>
              </a:rPr>
              <a:t>. Using the first one reveals another datatype: floating point numbers, or floats! Because not all numbers are created whole.</a:t>
            </a:r>
          </a:p>
        </p:txBody>
      </p:sp>
      <p:sp>
        <p:nvSpPr>
          <p:cNvPr id="4" name="Slide Number Placeholder 3"/>
          <p:cNvSpPr>
            <a:spLocks noGrp="1"/>
          </p:cNvSpPr>
          <p:nvPr>
            <p:ph type="sldNum" sz="quarter" idx="5"/>
          </p:nvPr>
        </p:nvSpPr>
        <p:spPr/>
        <p:txBody>
          <a:bodyPr/>
          <a:lstStyle/>
          <a:p>
            <a:fld id="{7B4924CF-EC19-4279-9A48-C3B5B27B7060}" type="slidenum">
              <a:rPr lang="en-GB" smtClean="0"/>
              <a:t>26</a:t>
            </a:fld>
            <a:endParaRPr lang="en-GB"/>
          </a:p>
        </p:txBody>
      </p:sp>
    </p:spTree>
    <p:extLst>
      <p:ext uri="{BB962C8B-B14F-4D97-AF65-F5344CB8AC3E}">
        <p14:creationId xmlns:p14="http://schemas.microsoft.com/office/powerpoint/2010/main" val="2972962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You can also just write something as a float to begin with, like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6A9955"/>
                </a:solidFill>
                <a:effectLst/>
                <a:latin typeface="Consolas" panose="020B0609020204030204" pitchFamily="49" charset="0"/>
              </a:rPr>
              <a:t>Outputs 8.0 (float), not 8 (integer)!</a:t>
            </a:r>
            <a:endParaRPr lang="en-GB"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7B4924CF-EC19-4279-9A48-C3B5B27B7060}" type="slidenum">
              <a:rPr lang="en-GB" smtClean="0"/>
              <a:t>28</a:t>
            </a:fld>
            <a:endParaRPr lang="en-GB"/>
          </a:p>
        </p:txBody>
      </p:sp>
    </p:spTree>
    <p:extLst>
      <p:ext uri="{BB962C8B-B14F-4D97-AF65-F5344CB8AC3E}">
        <p14:creationId xmlns:p14="http://schemas.microsoft.com/office/powerpoint/2010/main" val="319293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You can also just write something as a float to begin with, like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6A9955"/>
                </a:solidFill>
                <a:effectLst/>
                <a:latin typeface="Consolas" panose="020B0609020204030204" pitchFamily="49" charset="0"/>
              </a:rPr>
              <a:t>Outputs 8.0 (float), not 8 (integer)!</a:t>
            </a:r>
            <a:endParaRPr lang="en-GB"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7B4924CF-EC19-4279-9A48-C3B5B27B7060}" type="slidenum">
              <a:rPr lang="en-GB" smtClean="0"/>
              <a:t>29</a:t>
            </a:fld>
            <a:endParaRPr lang="en-GB"/>
          </a:p>
        </p:txBody>
      </p:sp>
    </p:spTree>
    <p:extLst>
      <p:ext uri="{BB962C8B-B14F-4D97-AF65-F5344CB8AC3E}">
        <p14:creationId xmlns:p14="http://schemas.microsoft.com/office/powerpoint/2010/main" val="349404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talk about exceptions. You’ve probably already encountered them multiple times before. Here’s an example:</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So, exceptions will pop up whenever something goes wrong with your program, and stop the rest of it from executing.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won’t cause your entire PC to crash, don’t worry.</a:t>
            </a:r>
          </a:p>
        </p:txBody>
      </p:sp>
      <p:sp>
        <p:nvSpPr>
          <p:cNvPr id="4" name="Slide Number Placeholder 3"/>
          <p:cNvSpPr>
            <a:spLocks noGrp="1"/>
          </p:cNvSpPr>
          <p:nvPr>
            <p:ph type="sldNum" sz="quarter" idx="5"/>
          </p:nvPr>
        </p:nvSpPr>
        <p:spPr/>
        <p:txBody>
          <a:bodyPr/>
          <a:lstStyle/>
          <a:p>
            <a:fld id="{7B4924CF-EC19-4279-9A48-C3B5B27B7060}" type="slidenum">
              <a:rPr lang="en-GB" smtClean="0"/>
              <a:t>32</a:t>
            </a:fld>
            <a:endParaRPr lang="en-GB"/>
          </a:p>
        </p:txBody>
      </p:sp>
    </p:spTree>
    <p:extLst>
      <p:ext uri="{BB962C8B-B14F-4D97-AF65-F5344CB8AC3E}">
        <p14:creationId xmlns:p14="http://schemas.microsoft.com/office/powerpoint/2010/main" val="1910619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problems with your code. It’s normal to run into these.  Everyone makes mistakes when programming, even professionals. We can generally put these problems into 3 categories: Syntax, Runtime, and Logic.</a:t>
            </a:r>
          </a:p>
          <a:p>
            <a:endParaRPr lang="en-GB"/>
          </a:p>
          <a:p>
            <a:r>
              <a:rPr lang="en-GB"/>
              <a:t>Now, Python exceptions are only going to catch the first two, the last one is on you.</a:t>
            </a:r>
          </a:p>
        </p:txBody>
      </p:sp>
      <p:sp>
        <p:nvSpPr>
          <p:cNvPr id="4" name="Slide Number Placeholder 3"/>
          <p:cNvSpPr>
            <a:spLocks noGrp="1"/>
          </p:cNvSpPr>
          <p:nvPr>
            <p:ph type="sldNum" sz="quarter" idx="5"/>
          </p:nvPr>
        </p:nvSpPr>
        <p:spPr/>
        <p:txBody>
          <a:bodyPr/>
          <a:lstStyle/>
          <a:p>
            <a:fld id="{7B4924CF-EC19-4279-9A48-C3B5B27B7060}" type="slidenum">
              <a:rPr lang="en-GB" smtClean="0"/>
              <a:t>33</a:t>
            </a:fld>
            <a:endParaRPr lang="en-GB"/>
          </a:p>
        </p:txBody>
      </p:sp>
    </p:spTree>
    <p:extLst>
      <p:ext uri="{BB962C8B-B14F-4D97-AF65-F5344CB8AC3E}">
        <p14:creationId xmlns:p14="http://schemas.microsoft.com/office/powerpoint/2010/main" val="3387931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Make sure to pay attention to the extra information exceptions give you, they usually give a pretty good indicator of the problem. If in doubt, you can always look up the error you're getting – for example, here it’s </a:t>
            </a:r>
            <a:r>
              <a:rPr lang="en-GB" b="0" err="1">
                <a:solidFill>
                  <a:srgbClr val="D4D4D4"/>
                </a:solidFill>
                <a:effectLst/>
                <a:latin typeface="Consolas" panose="020B0609020204030204" pitchFamily="49" charset="0"/>
              </a:rPr>
              <a:t>NameError</a:t>
            </a:r>
            <a:r>
              <a:rPr lang="en-GB" b="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7B4924CF-EC19-4279-9A48-C3B5B27B7060}" type="slidenum">
              <a:rPr lang="en-GB" smtClean="0"/>
              <a:t>34</a:t>
            </a:fld>
            <a:endParaRPr lang="en-GB"/>
          </a:p>
        </p:txBody>
      </p:sp>
    </p:spTree>
    <p:extLst>
      <p:ext uri="{BB962C8B-B14F-4D97-AF65-F5344CB8AC3E}">
        <p14:creationId xmlns:p14="http://schemas.microsoft.com/office/powerpoint/2010/main" val="6110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Before we discuss strings, a quick note on spacing. Python normally ignores any spacing after the start a line of code! So each of the three lines here are all equivalent. However, you can’t have any spacing before the first character. That’s called indentation, and we’ll discuss what it represents in Week 2.</a:t>
            </a:r>
          </a:p>
        </p:txBody>
      </p:sp>
      <p:sp>
        <p:nvSpPr>
          <p:cNvPr id="4" name="Slide Number Placeholder 3"/>
          <p:cNvSpPr>
            <a:spLocks noGrp="1"/>
          </p:cNvSpPr>
          <p:nvPr>
            <p:ph type="sldNum" sz="quarter" idx="5"/>
          </p:nvPr>
        </p:nvSpPr>
        <p:spPr/>
        <p:txBody>
          <a:bodyPr/>
          <a:lstStyle/>
          <a:p>
            <a:fld id="{7B4924CF-EC19-4279-9A48-C3B5B27B7060}" type="slidenum">
              <a:rPr lang="en-GB" smtClean="0"/>
              <a:t>37</a:t>
            </a:fld>
            <a:endParaRPr lang="en-GB"/>
          </a:p>
        </p:txBody>
      </p:sp>
    </p:spTree>
    <p:extLst>
      <p:ext uri="{BB962C8B-B14F-4D97-AF65-F5344CB8AC3E}">
        <p14:creationId xmlns:p14="http://schemas.microsoft.com/office/powerpoint/2010/main" val="3691954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Python represents text using something called a string - basically a collection of letters strung (get it?) together in some order. We'll revisit them in more detail when we discuss arrays, but for now just think of them as a big chunk of text.</a:t>
            </a:r>
          </a:p>
          <a:p>
            <a:endParaRPr lang="en-GB"/>
          </a:p>
          <a:p>
            <a:r>
              <a:rPr lang="en-GB"/>
              <a:t>What’s interesting is that spaces within strings are counted as the literal space character. Because of this, we need to define where they start and end, using either single or double quotes. And you can see that the spaces are printed too.</a:t>
            </a:r>
          </a:p>
        </p:txBody>
      </p:sp>
      <p:sp>
        <p:nvSpPr>
          <p:cNvPr id="4" name="Slide Number Placeholder 3"/>
          <p:cNvSpPr>
            <a:spLocks noGrp="1"/>
          </p:cNvSpPr>
          <p:nvPr>
            <p:ph type="sldNum" sz="quarter" idx="5"/>
          </p:nvPr>
        </p:nvSpPr>
        <p:spPr/>
        <p:txBody>
          <a:bodyPr/>
          <a:lstStyle/>
          <a:p>
            <a:fld id="{7B4924CF-EC19-4279-9A48-C3B5B27B7060}" type="slidenum">
              <a:rPr lang="en-GB" smtClean="0"/>
              <a:t>38</a:t>
            </a:fld>
            <a:endParaRPr lang="en-GB"/>
          </a:p>
        </p:txBody>
      </p:sp>
    </p:spTree>
    <p:extLst>
      <p:ext uri="{BB962C8B-B14F-4D97-AF65-F5344CB8AC3E}">
        <p14:creationId xmlns:p14="http://schemas.microsoft.com/office/powerpoint/2010/main" val="62524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rough structure of things is as follows.</a:t>
            </a:r>
          </a:p>
          <a:p>
            <a:endParaRPr lang="en-GB"/>
          </a:p>
          <a:p>
            <a:r>
              <a:rPr lang="en-GB"/>
              <a:t>(Mention pizza)</a:t>
            </a:r>
          </a:p>
        </p:txBody>
      </p:sp>
      <p:sp>
        <p:nvSpPr>
          <p:cNvPr id="4" name="Slide Number Placeholder 3"/>
          <p:cNvSpPr>
            <a:spLocks noGrp="1"/>
          </p:cNvSpPr>
          <p:nvPr>
            <p:ph type="sldNum" sz="quarter" idx="5"/>
          </p:nvPr>
        </p:nvSpPr>
        <p:spPr/>
        <p:txBody>
          <a:bodyPr/>
          <a:lstStyle/>
          <a:p>
            <a:fld id="{7B4924CF-EC19-4279-9A48-C3B5B27B7060}" type="slidenum">
              <a:rPr lang="en-GB" smtClean="0"/>
              <a:t>3</a:t>
            </a:fld>
            <a:endParaRPr lang="en-GB"/>
          </a:p>
        </p:txBody>
      </p:sp>
    </p:spTree>
    <p:extLst>
      <p:ext uri="{BB962C8B-B14F-4D97-AF65-F5344CB8AC3E}">
        <p14:creationId xmlns:p14="http://schemas.microsoft.com/office/powerpoint/2010/main" val="557776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There’s a task that goes into more detail, but it’s worth knowing that when you add two strings, you combine them together (also known as concatenation).</a:t>
            </a:r>
          </a:p>
          <a:p>
            <a:r>
              <a:rPr lang="en-GB"/>
              <a:t>But if you try to add a string and an integer, you get an exception, because the datatypes don’t match.</a:t>
            </a:r>
          </a:p>
        </p:txBody>
      </p:sp>
      <p:sp>
        <p:nvSpPr>
          <p:cNvPr id="4" name="Slide Number Placeholder 3"/>
          <p:cNvSpPr>
            <a:spLocks noGrp="1"/>
          </p:cNvSpPr>
          <p:nvPr>
            <p:ph type="sldNum" sz="quarter" idx="5"/>
          </p:nvPr>
        </p:nvSpPr>
        <p:spPr/>
        <p:txBody>
          <a:bodyPr/>
          <a:lstStyle/>
          <a:p>
            <a:fld id="{7B4924CF-EC19-4279-9A48-C3B5B27B7060}" type="slidenum">
              <a:rPr lang="en-GB" smtClean="0"/>
              <a:t>39</a:t>
            </a:fld>
            <a:endParaRPr lang="en-GB"/>
          </a:p>
        </p:txBody>
      </p:sp>
    </p:spTree>
    <p:extLst>
      <p:ext uri="{BB962C8B-B14F-4D97-AF65-F5344CB8AC3E}">
        <p14:creationId xmlns:p14="http://schemas.microsoft.com/office/powerpoint/2010/main" val="137074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40</a:t>
            </a:fld>
            <a:endParaRPr lang="en-GB"/>
          </a:p>
        </p:txBody>
      </p:sp>
    </p:spTree>
    <p:extLst>
      <p:ext uri="{BB962C8B-B14F-4D97-AF65-F5344CB8AC3E}">
        <p14:creationId xmlns:p14="http://schemas.microsoft.com/office/powerpoint/2010/main" val="3919631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42</a:t>
            </a:fld>
            <a:endParaRPr lang="en-GB"/>
          </a:p>
        </p:txBody>
      </p:sp>
    </p:spTree>
    <p:extLst>
      <p:ext uri="{BB962C8B-B14F-4D97-AF65-F5344CB8AC3E}">
        <p14:creationId xmlns:p14="http://schemas.microsoft.com/office/powerpoint/2010/main" val="228923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44</a:t>
            </a:fld>
            <a:endParaRPr lang="en-GB"/>
          </a:p>
        </p:txBody>
      </p:sp>
    </p:spTree>
    <p:extLst>
      <p:ext uri="{BB962C8B-B14F-4D97-AF65-F5344CB8AC3E}">
        <p14:creationId xmlns:p14="http://schemas.microsoft.com/office/powerpoint/2010/main" val="44065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46</a:t>
            </a:fld>
            <a:endParaRPr lang="en-GB"/>
          </a:p>
        </p:txBody>
      </p:sp>
    </p:spTree>
    <p:extLst>
      <p:ext uri="{BB962C8B-B14F-4D97-AF65-F5344CB8AC3E}">
        <p14:creationId xmlns:p14="http://schemas.microsoft.com/office/powerpoint/2010/main" val="241862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As floats are a type of number with more information than an integer - the cast happens automatically. We call this an </a:t>
            </a:r>
            <a:r>
              <a:rPr lang="en-GB" b="1">
                <a:solidFill>
                  <a:srgbClr val="569CD6"/>
                </a:solidFill>
                <a:effectLst/>
                <a:latin typeface="Consolas" panose="020B0609020204030204" pitchFamily="49" charset="0"/>
              </a:rPr>
              <a:t>**implicit cast**</a:t>
            </a:r>
            <a:r>
              <a:rPr lang="en-GB" b="0">
                <a:solidFill>
                  <a:srgbClr val="D4D4D4"/>
                </a:solidFill>
                <a:effectLst/>
                <a:latin typeface="Consolas" panose="020B0609020204030204" pitchFamily="49" charset="0"/>
              </a:rPr>
              <a:t>, because Python sees that the integer </a:t>
            </a:r>
            <a:r>
              <a:rPr lang="en-GB" b="0">
                <a:solidFill>
                  <a:srgbClr val="CE9178"/>
                </a:solidFill>
                <a:effectLst/>
                <a:latin typeface="Consolas" panose="020B0609020204030204" pitchFamily="49" charset="0"/>
              </a:rPr>
              <a:t>`whole`</a:t>
            </a:r>
            <a:r>
              <a:rPr lang="en-GB" b="0">
                <a:solidFill>
                  <a:srgbClr val="D4D4D4"/>
                </a:solidFill>
                <a:effectLst/>
                <a:latin typeface="Consolas" panose="020B0609020204030204" pitchFamily="49" charset="0"/>
              </a:rPr>
              <a:t> can have its type </a:t>
            </a:r>
            <a:r>
              <a:rPr lang="en-GB" b="0" i="1">
                <a:solidFill>
                  <a:srgbClr val="D4D4D4"/>
                </a:solidFill>
                <a:effectLst/>
                <a:latin typeface="Consolas" panose="020B0609020204030204" pitchFamily="49" charset="0"/>
              </a:rPr>
              <a:t>*widened*</a:t>
            </a:r>
            <a:r>
              <a:rPr lang="en-GB" b="0">
                <a:solidFill>
                  <a:srgbClr val="D4D4D4"/>
                </a:solidFill>
                <a:effectLst/>
                <a:latin typeface="Consolas" panose="020B0609020204030204" pitchFamily="49" charset="0"/>
              </a:rPr>
              <a:t> for that calculation. Neat!</a:t>
            </a:r>
          </a:p>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47</a:t>
            </a:fld>
            <a:endParaRPr lang="en-GB"/>
          </a:p>
        </p:txBody>
      </p:sp>
    </p:spTree>
    <p:extLst>
      <p:ext uri="{BB962C8B-B14F-4D97-AF65-F5344CB8AC3E}">
        <p14:creationId xmlns:p14="http://schemas.microsoft.com/office/powerpoint/2010/main" val="4148213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48</a:t>
            </a:fld>
            <a:endParaRPr lang="en-GB"/>
          </a:p>
        </p:txBody>
      </p:sp>
    </p:spTree>
    <p:extLst>
      <p:ext uri="{BB962C8B-B14F-4D97-AF65-F5344CB8AC3E}">
        <p14:creationId xmlns:p14="http://schemas.microsoft.com/office/powerpoint/2010/main" val="552643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D4D4D4"/>
                </a:solidFill>
                <a:effectLst/>
                <a:latin typeface="Consolas" panose="020B0609020204030204" pitchFamily="49" charset="0"/>
              </a:rPr>
              <a:t>As floats store more information than an integer does, Python converts it by chopping off everything after the decimal point. This is called </a:t>
            </a:r>
            <a:r>
              <a:rPr lang="en-GB" b="1">
                <a:solidFill>
                  <a:srgbClr val="569CD6"/>
                </a:solidFill>
                <a:effectLst/>
                <a:latin typeface="Consolas" panose="020B0609020204030204" pitchFamily="49" charset="0"/>
              </a:rPr>
              <a:t>**type narrowing**</a:t>
            </a:r>
            <a:r>
              <a:rPr lang="en-GB" b="0">
                <a:solidFill>
                  <a:srgbClr val="D4D4D4"/>
                </a:solidFill>
                <a:effectLst/>
                <a:latin typeface="Consolas" panose="020B0609020204030204" pitchFamily="49" charset="0"/>
              </a:rPr>
              <a:t>, because we're losing information from the cast. So, this would output the engineer’s preferred version of e.</a:t>
            </a:r>
          </a:p>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49</a:t>
            </a:fld>
            <a:endParaRPr lang="en-GB"/>
          </a:p>
        </p:txBody>
      </p:sp>
    </p:spTree>
    <p:extLst>
      <p:ext uri="{BB962C8B-B14F-4D97-AF65-F5344CB8AC3E}">
        <p14:creationId xmlns:p14="http://schemas.microsoft.com/office/powerpoint/2010/main" val="2073059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50</a:t>
            </a:fld>
            <a:endParaRPr lang="en-GB"/>
          </a:p>
        </p:txBody>
      </p:sp>
    </p:spTree>
    <p:extLst>
      <p:ext uri="{BB962C8B-B14F-4D97-AF65-F5344CB8AC3E}">
        <p14:creationId xmlns:p14="http://schemas.microsoft.com/office/powerpoint/2010/main" val="391879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51</a:t>
            </a:fld>
            <a:endParaRPr lang="en-GB"/>
          </a:p>
        </p:txBody>
      </p:sp>
    </p:spTree>
    <p:extLst>
      <p:ext uri="{BB962C8B-B14F-4D97-AF65-F5344CB8AC3E}">
        <p14:creationId xmlns:p14="http://schemas.microsoft.com/office/powerpoint/2010/main" val="298359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But let’s back up a little. What exactly *is* </a:t>
            </a:r>
            <a:r>
              <a:rPr lang="en-GB" err="1"/>
              <a:t>XSoc</a:t>
            </a:r>
            <a:r>
              <a:rPr lang="en-GB"/>
              <a:t>? Well, it’s basically just a joint name that we’re going to be using to refer to the three societies collaborating on this course.</a:t>
            </a:r>
          </a:p>
          <a:p>
            <a:endParaRPr lang="en-GB"/>
          </a:p>
          <a:p>
            <a:r>
              <a:rPr lang="en-GB"/>
              <a:t>That’s the University of Warwick Computing Society, or UWCS for short, Warwick Artificial Intelligence - or AI, and Warwick Coding Society. There are 6 of us here in total, 2 from each society:</a:t>
            </a:r>
          </a:p>
        </p:txBody>
      </p:sp>
      <p:sp>
        <p:nvSpPr>
          <p:cNvPr id="4" name="Slide Number Placeholder 3"/>
          <p:cNvSpPr>
            <a:spLocks noGrp="1"/>
          </p:cNvSpPr>
          <p:nvPr>
            <p:ph type="sldNum" sz="quarter" idx="5"/>
          </p:nvPr>
        </p:nvSpPr>
        <p:spPr/>
        <p:txBody>
          <a:bodyPr/>
          <a:lstStyle/>
          <a:p>
            <a:fld id="{7B4924CF-EC19-4279-9A48-C3B5B27B7060}" type="slidenum">
              <a:rPr lang="en-GB" smtClean="0"/>
              <a:t>5</a:t>
            </a:fld>
            <a:endParaRPr lang="en-GB"/>
          </a:p>
        </p:txBody>
      </p:sp>
    </p:spTree>
    <p:extLst>
      <p:ext uri="{BB962C8B-B14F-4D97-AF65-F5344CB8AC3E}">
        <p14:creationId xmlns:p14="http://schemas.microsoft.com/office/powerpoint/2010/main" val="662540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combine the input function along with casts to receive numbers as input.</a:t>
            </a:r>
          </a:p>
        </p:txBody>
      </p:sp>
      <p:sp>
        <p:nvSpPr>
          <p:cNvPr id="4" name="Slide Number Placeholder 3"/>
          <p:cNvSpPr>
            <a:spLocks noGrp="1"/>
          </p:cNvSpPr>
          <p:nvPr>
            <p:ph type="sldNum" sz="quarter" idx="5"/>
          </p:nvPr>
        </p:nvSpPr>
        <p:spPr/>
        <p:txBody>
          <a:bodyPr/>
          <a:lstStyle/>
          <a:p>
            <a:fld id="{7B4924CF-EC19-4279-9A48-C3B5B27B7060}" type="slidenum">
              <a:rPr lang="en-GB" smtClean="0"/>
              <a:t>54</a:t>
            </a:fld>
            <a:endParaRPr lang="en-GB"/>
          </a:p>
        </p:txBody>
      </p:sp>
    </p:spTree>
    <p:extLst>
      <p:ext uri="{BB962C8B-B14F-4D97-AF65-F5344CB8AC3E}">
        <p14:creationId xmlns:p14="http://schemas.microsoft.com/office/powerpoint/2010/main" val="4223626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4924CF-EC19-4279-9A48-C3B5B27B7060}" type="slidenum">
              <a:rPr lang="en-GB" smtClean="0"/>
              <a:t>55</a:t>
            </a:fld>
            <a:endParaRPr lang="en-GB"/>
          </a:p>
        </p:txBody>
      </p:sp>
    </p:spTree>
    <p:extLst>
      <p:ext uri="{BB962C8B-B14F-4D97-AF65-F5344CB8AC3E}">
        <p14:creationId xmlns:p14="http://schemas.microsoft.com/office/powerpoint/2010/main" val="1905372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But I think it’s better to view things like this. Ultimately, programs do things to data.</a:t>
            </a:r>
          </a:p>
          <a:p>
            <a:endParaRPr lang="en-GB"/>
          </a:p>
          <a:p>
            <a:r>
              <a:rPr lang="en-GB"/>
              <a:t>But what things can we do? In what order do these things happen? What can our program ultimately produce?</a:t>
            </a:r>
          </a:p>
          <a:p>
            <a:endParaRPr lang="en-GB"/>
          </a:p>
          <a:p>
            <a:r>
              <a:rPr lang="en-GB"/>
              <a:t>And on the other hand, what types of data? How do we represent this data in Python? And how can we reference it?</a:t>
            </a:r>
          </a:p>
        </p:txBody>
      </p:sp>
      <p:sp>
        <p:nvSpPr>
          <p:cNvPr id="4" name="Slide Number Placeholder 3"/>
          <p:cNvSpPr>
            <a:spLocks noGrp="1"/>
          </p:cNvSpPr>
          <p:nvPr>
            <p:ph type="sldNum" sz="quarter" idx="5"/>
          </p:nvPr>
        </p:nvSpPr>
        <p:spPr/>
        <p:txBody>
          <a:bodyPr/>
          <a:lstStyle/>
          <a:p>
            <a:fld id="{7B4924CF-EC19-4279-9A48-C3B5B27B7060}" type="slidenum">
              <a:rPr lang="en-GB" smtClean="0"/>
              <a:t>57</a:t>
            </a:fld>
            <a:endParaRPr lang="en-GB"/>
          </a:p>
        </p:txBody>
      </p:sp>
    </p:spTree>
    <p:extLst>
      <p:ext uri="{BB962C8B-B14F-4D97-AF65-F5344CB8AC3E}">
        <p14:creationId xmlns:p14="http://schemas.microsoft.com/office/powerpoint/2010/main" val="4209636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before we move on - Any questions?</a:t>
            </a:r>
          </a:p>
        </p:txBody>
      </p:sp>
      <p:sp>
        <p:nvSpPr>
          <p:cNvPr id="4" name="Slide Number Placeholder 3"/>
          <p:cNvSpPr>
            <a:spLocks noGrp="1"/>
          </p:cNvSpPr>
          <p:nvPr>
            <p:ph type="sldNum" sz="quarter" idx="5"/>
          </p:nvPr>
        </p:nvSpPr>
        <p:spPr/>
        <p:txBody>
          <a:bodyPr/>
          <a:lstStyle/>
          <a:p>
            <a:fld id="{7B4924CF-EC19-4279-9A48-C3B5B27B7060}" type="slidenum">
              <a:rPr lang="en-GB" smtClean="0"/>
              <a:t>58</a:t>
            </a:fld>
            <a:endParaRPr lang="en-GB"/>
          </a:p>
        </p:txBody>
      </p:sp>
    </p:spTree>
    <p:extLst>
      <p:ext uri="{BB962C8B-B14F-4D97-AF65-F5344CB8AC3E}">
        <p14:creationId xmlns:p14="http://schemas.microsoft.com/office/powerpoint/2010/main" val="7246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Smile and wave boys, just smile and wave</a:t>
            </a:r>
          </a:p>
        </p:txBody>
      </p:sp>
      <p:sp>
        <p:nvSpPr>
          <p:cNvPr id="4" name="Slide Number Placeholder 3"/>
          <p:cNvSpPr>
            <a:spLocks noGrp="1"/>
          </p:cNvSpPr>
          <p:nvPr>
            <p:ph type="sldNum" sz="quarter" idx="5"/>
          </p:nvPr>
        </p:nvSpPr>
        <p:spPr/>
        <p:txBody>
          <a:bodyPr/>
          <a:lstStyle/>
          <a:p>
            <a:fld id="{7B4924CF-EC19-4279-9A48-C3B5B27B7060}" type="slidenum">
              <a:rPr lang="en-GB" smtClean="0"/>
              <a:t>6</a:t>
            </a:fld>
            <a:endParaRPr lang="en-GB"/>
          </a:p>
        </p:txBody>
      </p:sp>
    </p:spTree>
    <p:extLst>
      <p:ext uri="{BB962C8B-B14F-4D97-AF65-F5344CB8AC3E}">
        <p14:creationId xmlns:p14="http://schemas.microsoft.com/office/powerpoint/2010/main" val="196410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UWCS is a free-to-join society open to anyone with an interesting in Computing (not just CS students). We host weekly pub meals, game nights and academic sessions – aiming to support you throughout your degree. We also offer a wide range of tech services (e.g., website hosting and game servers) for free.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F5347-95F5-4C66-B0CF-8DF47ADD1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78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put a lot of effort into making this, but you also have to put effort into engaging with it</a:t>
            </a:r>
          </a:p>
          <a:p>
            <a:endParaRPr lang="en-GB"/>
          </a:p>
          <a:p>
            <a:r>
              <a:rPr lang="en-GB"/>
              <a:t>Ultimately, we hope you’ll have lots of fun! And find this useful for the future.</a:t>
            </a:r>
          </a:p>
          <a:p>
            <a:endParaRPr lang="en-GB"/>
          </a:p>
          <a:p>
            <a:r>
              <a:rPr lang="en-GB"/>
              <a:t>However, don’t expect to learn everything within 12 hours. After all - if I could snap my fingers and suddenly understand everything there is to know about programming, I wouldn’t need to bother doing my degree.</a:t>
            </a:r>
          </a:p>
        </p:txBody>
      </p:sp>
      <p:sp>
        <p:nvSpPr>
          <p:cNvPr id="4" name="Slide Number Placeholder 3"/>
          <p:cNvSpPr>
            <a:spLocks noGrp="1"/>
          </p:cNvSpPr>
          <p:nvPr>
            <p:ph type="sldNum" sz="quarter" idx="5"/>
          </p:nvPr>
        </p:nvSpPr>
        <p:spPr/>
        <p:txBody>
          <a:bodyPr/>
          <a:lstStyle/>
          <a:p>
            <a:fld id="{7B4924CF-EC19-4279-9A48-C3B5B27B7060}" type="slidenum">
              <a:rPr lang="en-GB" smtClean="0"/>
              <a:t>13</a:t>
            </a:fld>
            <a:endParaRPr lang="en-GB"/>
          </a:p>
        </p:txBody>
      </p:sp>
    </p:spTree>
    <p:extLst>
      <p:ext uri="{BB962C8B-B14F-4D97-AF65-F5344CB8AC3E}">
        <p14:creationId xmlns:p14="http://schemas.microsoft.com/office/powerpoint/2010/main" val="154063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But I think it’s better to view things like this. Ultimately, programs do things to data.</a:t>
            </a:r>
          </a:p>
          <a:p>
            <a:endParaRPr lang="en-GB"/>
          </a:p>
          <a:p>
            <a:r>
              <a:rPr lang="en-GB"/>
              <a:t>But what things can we do? In what order do these things happen? What can our program ultimately produce?</a:t>
            </a:r>
          </a:p>
          <a:p>
            <a:endParaRPr lang="en-GB"/>
          </a:p>
          <a:p>
            <a:r>
              <a:rPr lang="en-GB"/>
              <a:t>And on the other hand, what types of data? How do we represent this data in Python? And how can we reference it?</a:t>
            </a:r>
          </a:p>
        </p:txBody>
      </p:sp>
      <p:sp>
        <p:nvSpPr>
          <p:cNvPr id="4" name="Slide Number Placeholder 3"/>
          <p:cNvSpPr>
            <a:spLocks noGrp="1"/>
          </p:cNvSpPr>
          <p:nvPr>
            <p:ph type="sldNum" sz="quarter" idx="5"/>
          </p:nvPr>
        </p:nvSpPr>
        <p:spPr/>
        <p:txBody>
          <a:bodyPr/>
          <a:lstStyle/>
          <a:p>
            <a:fld id="{7B4924CF-EC19-4279-9A48-C3B5B27B7060}" type="slidenum">
              <a:rPr lang="en-GB" smtClean="0"/>
              <a:t>16</a:t>
            </a:fld>
            <a:endParaRPr lang="en-GB"/>
          </a:p>
        </p:txBody>
      </p:sp>
    </p:spTree>
    <p:extLst>
      <p:ext uri="{BB962C8B-B14F-4D97-AF65-F5344CB8AC3E}">
        <p14:creationId xmlns:p14="http://schemas.microsoft.com/office/powerpoint/2010/main" val="134638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let’s start with variables. You’ve probably seen them before, in the context of maths – something like this.</a:t>
            </a:r>
          </a:p>
          <a:p>
            <a:endParaRPr lang="en-GB"/>
          </a:p>
          <a:p>
            <a:r>
              <a:rPr lang="en-GB"/>
              <a:t>The important part is that the variable here, x, has a name, and it has a value, in this case 69. (nice)</a:t>
            </a:r>
          </a:p>
        </p:txBody>
      </p:sp>
      <p:sp>
        <p:nvSpPr>
          <p:cNvPr id="4" name="Slide Number Placeholder 3"/>
          <p:cNvSpPr>
            <a:spLocks noGrp="1"/>
          </p:cNvSpPr>
          <p:nvPr>
            <p:ph type="sldNum" sz="quarter" idx="5"/>
          </p:nvPr>
        </p:nvSpPr>
        <p:spPr/>
        <p:txBody>
          <a:bodyPr/>
          <a:lstStyle/>
          <a:p>
            <a:fld id="{7B4924CF-EC19-4279-9A48-C3B5B27B7060}" type="slidenum">
              <a:rPr lang="en-GB" smtClean="0"/>
              <a:t>18</a:t>
            </a:fld>
            <a:endParaRPr lang="en-GB"/>
          </a:p>
        </p:txBody>
      </p:sp>
    </p:spTree>
    <p:extLst>
      <p:ext uri="{BB962C8B-B14F-4D97-AF65-F5344CB8AC3E}">
        <p14:creationId xmlns:p14="http://schemas.microsoft.com/office/powerpoint/2010/main" val="81045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similar in Python. If I write ‘hello = 38’, then I’m assigning the value 38 to the name hello. So hello has a name, hello has a value.</a:t>
            </a:r>
          </a:p>
          <a:p>
            <a:endParaRPr lang="en-GB"/>
          </a:p>
          <a:p>
            <a:r>
              <a:rPr lang="en-GB"/>
              <a:t>A couple things: the equals here means ‘is assigned’, not ‘is equal to’. Also, this data has a datatype – an integer, so a positive or negative whole number.</a:t>
            </a:r>
          </a:p>
        </p:txBody>
      </p:sp>
      <p:sp>
        <p:nvSpPr>
          <p:cNvPr id="4" name="Slide Number Placeholder 3"/>
          <p:cNvSpPr>
            <a:spLocks noGrp="1"/>
          </p:cNvSpPr>
          <p:nvPr>
            <p:ph type="sldNum" sz="quarter" idx="5"/>
          </p:nvPr>
        </p:nvSpPr>
        <p:spPr/>
        <p:txBody>
          <a:bodyPr/>
          <a:lstStyle/>
          <a:p>
            <a:fld id="{7B4924CF-EC19-4279-9A48-C3B5B27B7060}" type="slidenum">
              <a:rPr lang="en-GB" smtClean="0"/>
              <a:t>19</a:t>
            </a:fld>
            <a:endParaRPr lang="en-GB"/>
          </a:p>
        </p:txBody>
      </p:sp>
    </p:spTree>
    <p:extLst>
      <p:ext uri="{BB962C8B-B14F-4D97-AF65-F5344CB8AC3E}">
        <p14:creationId xmlns:p14="http://schemas.microsoft.com/office/powerpoint/2010/main" val="3835698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3956838"/>
            <a:ext cx="12192000" cy="1236899"/>
          </a:xfrm>
        </p:spPr>
        <p:txBody>
          <a:bodyPr anchor="ctr">
            <a:normAutofit/>
          </a:bodyPr>
          <a:lstStyle>
            <a:lvl1pPr algn="ctr">
              <a:defRPr sz="6600" b="0"/>
            </a:lvl1pPr>
          </a:lstStyle>
          <a:p>
            <a:r>
              <a:rPr lang="en-US"/>
              <a:t>Title</a:t>
            </a:r>
          </a:p>
        </p:txBody>
      </p:sp>
      <p:sp>
        <p:nvSpPr>
          <p:cNvPr id="7" name="Right Triangle 6">
            <a:extLst>
              <a:ext uri="{FF2B5EF4-FFF2-40B4-BE49-F238E27FC236}">
                <a16:creationId xmlns:a16="http://schemas.microsoft.com/office/drawing/2014/main" id="{0A5D1EBF-D4E6-BC25-40C0-41D57E183BA8}"/>
              </a:ext>
            </a:extLst>
          </p:cNvPr>
          <p:cNvSpPr/>
          <p:nvPr userDrawn="1"/>
        </p:nvSpPr>
        <p:spPr>
          <a:xfrm>
            <a:off x="0" y="5237998"/>
            <a:ext cx="1620000" cy="1620000"/>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Right Triangle 7">
            <a:extLst>
              <a:ext uri="{FF2B5EF4-FFF2-40B4-BE49-F238E27FC236}">
                <a16:creationId xmlns:a16="http://schemas.microsoft.com/office/drawing/2014/main" id="{17AAE35A-8F6D-664C-BD6C-7DE7F760D981}"/>
              </a:ext>
            </a:extLst>
          </p:cNvPr>
          <p:cNvSpPr/>
          <p:nvPr userDrawn="1"/>
        </p:nvSpPr>
        <p:spPr>
          <a:xfrm rot="10800000">
            <a:off x="10572000" y="0"/>
            <a:ext cx="1620000" cy="1620000"/>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ight Triangle 8">
            <a:extLst>
              <a:ext uri="{FF2B5EF4-FFF2-40B4-BE49-F238E27FC236}">
                <a16:creationId xmlns:a16="http://schemas.microsoft.com/office/drawing/2014/main" id="{BAF6F4D2-BEE7-2BB5-A7F5-888961F4ED7E}"/>
              </a:ext>
            </a:extLst>
          </p:cNvPr>
          <p:cNvSpPr/>
          <p:nvPr userDrawn="1"/>
        </p:nvSpPr>
        <p:spPr>
          <a:xfrm rot="5400000">
            <a:off x="0" y="0"/>
            <a:ext cx="1620000" cy="162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a:extLst>
              <a:ext uri="{FF2B5EF4-FFF2-40B4-BE49-F238E27FC236}">
                <a16:creationId xmlns:a16="http://schemas.microsoft.com/office/drawing/2014/main" id="{238D69DB-14E2-265A-2CEC-108960AC6FF5}"/>
              </a:ext>
            </a:extLst>
          </p:cNvPr>
          <p:cNvSpPr/>
          <p:nvPr userDrawn="1"/>
        </p:nvSpPr>
        <p:spPr>
          <a:xfrm rot="16200000">
            <a:off x="10572000" y="5237999"/>
            <a:ext cx="1620000" cy="162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Graphical user interface, text, application&#10;&#10;Description automatically generated">
            <a:extLst>
              <a:ext uri="{FF2B5EF4-FFF2-40B4-BE49-F238E27FC236}">
                <a16:creationId xmlns:a16="http://schemas.microsoft.com/office/drawing/2014/main" id="{A213C57C-CA34-9304-AC88-9B45DECCD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0000" y="527838"/>
            <a:ext cx="9047999" cy="2901162"/>
          </a:xfrm>
          <a:prstGeom prst="rect">
            <a:avLst/>
          </a:prstGeom>
        </p:spPr>
      </p:pic>
      <p:pic>
        <p:nvPicPr>
          <p:cNvPr id="14" name="Picture 13" descr="Text, logo&#10;&#10;Description automatically generated">
            <a:extLst>
              <a:ext uri="{FF2B5EF4-FFF2-40B4-BE49-F238E27FC236}">
                <a16:creationId xmlns:a16="http://schemas.microsoft.com/office/drawing/2014/main" id="{0CD697AC-64B9-740A-ED70-1530C6968D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294" y="5193737"/>
            <a:ext cx="6459411" cy="1664261"/>
          </a:xfrm>
          <a:prstGeom prst="rect">
            <a:avLst/>
          </a:prstGeom>
        </p:spPr>
      </p:pic>
    </p:spTree>
    <p:extLst>
      <p:ext uri="{BB962C8B-B14F-4D97-AF65-F5344CB8AC3E}">
        <p14:creationId xmlns:p14="http://schemas.microsoft.com/office/powerpoint/2010/main" val="388364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25EB81-2FC3-49DA-9C92-B239786F721F}" type="datetimeFigureOut">
              <a:rPr lang="en-GB" smtClean="0"/>
              <a:t>05/10/2023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63199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25EB81-2FC3-49DA-9C92-B239786F721F}" type="datetimeFigureOut">
              <a:rPr lang="en-GB" smtClean="0"/>
              <a:t>05/10/2023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104844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25EB81-2FC3-49DA-9C92-B239786F721F}" type="datetimeFigureOut">
              <a:rPr lang="en-GB" smtClean="0"/>
              <a:t>05/10/2023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323572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25EB81-2FC3-49DA-9C92-B239786F721F}" type="datetimeFigureOut">
              <a:rPr lang="en-GB" smtClean="0"/>
              <a:t>05/10/2023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1466191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775985B5-99E7-4BC8-B739-CE598AA386F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8530"/>
          <a:stretch/>
        </p:blipFill>
        <p:spPr>
          <a:xfrm>
            <a:off x="0" y="4562598"/>
            <a:ext cx="12192000" cy="2296928"/>
          </a:xfrm>
          <a:prstGeom prst="rect">
            <a:avLst/>
          </a:prstGeom>
        </p:spPr>
      </p:pic>
      <p:pic>
        <p:nvPicPr>
          <p:cNvPr id="5" name="Graphic 4">
            <a:extLst>
              <a:ext uri="{FF2B5EF4-FFF2-40B4-BE49-F238E27FC236}">
                <a16:creationId xmlns:a16="http://schemas.microsoft.com/office/drawing/2014/main" id="{EB3FD45E-C4AF-257E-D0A2-7A0E4BCF4C5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7288" y="2754075"/>
            <a:ext cx="6817423" cy="1349850"/>
          </a:xfrm>
          <a:prstGeom prst="rect">
            <a:avLst/>
          </a:prstGeom>
        </p:spPr>
      </p:pic>
      <p:pic>
        <p:nvPicPr>
          <p:cNvPr id="17" name="Picture 16" descr="A person looking at a screen&#10;&#10;Description automatically generated with medium confidence">
            <a:extLst>
              <a:ext uri="{FF2B5EF4-FFF2-40B4-BE49-F238E27FC236}">
                <a16:creationId xmlns:a16="http://schemas.microsoft.com/office/drawing/2014/main" id="{DFA1B78B-23A1-9DC4-42D8-87B46523C3C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
            <a:ext cx="2044577" cy="1322962"/>
          </a:xfrm>
          <a:prstGeom prst="rect">
            <a:avLst/>
          </a:prstGeom>
        </p:spPr>
      </p:pic>
      <p:pic>
        <p:nvPicPr>
          <p:cNvPr id="19" name="Picture 18" descr="A person wearing a virtual reality headset&#10;&#10;Description automatically generated">
            <a:extLst>
              <a:ext uri="{FF2B5EF4-FFF2-40B4-BE49-F238E27FC236}">
                <a16:creationId xmlns:a16="http://schemas.microsoft.com/office/drawing/2014/main" id="{66457128-F4FC-B9D0-7754-411C64DAB98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193686" y="173428"/>
            <a:ext cx="2203119" cy="2203119"/>
          </a:xfrm>
          <a:prstGeom prst="rect">
            <a:avLst/>
          </a:prstGeom>
        </p:spPr>
      </p:pic>
      <p:pic>
        <p:nvPicPr>
          <p:cNvPr id="21" name="Picture 20" descr="A picture containing indoor&#10;&#10;Description automatically generated">
            <a:extLst>
              <a:ext uri="{FF2B5EF4-FFF2-40B4-BE49-F238E27FC236}">
                <a16:creationId xmlns:a16="http://schemas.microsoft.com/office/drawing/2014/main" id="{D5BD0939-99B2-A0B2-1D2B-7D7E161820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156525" y="173428"/>
            <a:ext cx="1035475" cy="1350619"/>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0C4F162F-1D3C-CBC5-C7D1-A54DA423C09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3471"/>
          <a:stretch/>
        </p:blipFill>
        <p:spPr>
          <a:xfrm>
            <a:off x="-1" y="2035955"/>
            <a:ext cx="1806235" cy="2087426"/>
          </a:xfrm>
          <a:prstGeom prst="rect">
            <a:avLst/>
          </a:prstGeom>
        </p:spPr>
      </p:pic>
      <p:pic>
        <p:nvPicPr>
          <p:cNvPr id="25" name="Picture 24" descr="A group of people posing for a photo&#10;&#10;Description automatically generated with medium confidence">
            <a:extLst>
              <a:ext uri="{FF2B5EF4-FFF2-40B4-BE49-F238E27FC236}">
                <a16:creationId xmlns:a16="http://schemas.microsoft.com/office/drawing/2014/main" id="{59FDB918-D3AC-90B3-2578-371FAED3E56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219783" y="0"/>
            <a:ext cx="3752431" cy="1948377"/>
          </a:xfrm>
          <a:prstGeom prst="rect">
            <a:avLst/>
          </a:prstGeom>
        </p:spPr>
      </p:pic>
      <p:pic>
        <p:nvPicPr>
          <p:cNvPr id="27" name="Picture 26" descr="A group of men looking at a computer&#10;&#10;Description automatically generated with medium confidence">
            <a:extLst>
              <a:ext uri="{FF2B5EF4-FFF2-40B4-BE49-F238E27FC236}">
                <a16:creationId xmlns:a16="http://schemas.microsoft.com/office/drawing/2014/main" id="{056B998E-93DC-3F7F-804C-713217387E3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01932" y="2104105"/>
            <a:ext cx="2138177" cy="2138177"/>
          </a:xfrm>
          <a:prstGeom prst="rect">
            <a:avLst/>
          </a:prstGeom>
        </p:spPr>
      </p:pic>
      <p:pic>
        <p:nvPicPr>
          <p:cNvPr id="29" name="Picture 28" descr="A group of people sitting on the grass&#10;&#10;Description automatically generated with low confidence">
            <a:extLst>
              <a:ext uri="{FF2B5EF4-FFF2-40B4-BE49-F238E27FC236}">
                <a16:creationId xmlns:a16="http://schemas.microsoft.com/office/drawing/2014/main" id="{631B15DF-EFD2-2B12-E6D9-B25C4824000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168950" y="368942"/>
            <a:ext cx="1926460" cy="1926460"/>
          </a:xfrm>
          <a:prstGeom prst="rect">
            <a:avLst/>
          </a:prstGeom>
        </p:spPr>
      </p:pic>
    </p:spTree>
    <p:extLst>
      <p:ext uri="{BB962C8B-B14F-4D97-AF65-F5344CB8AC3E}">
        <p14:creationId xmlns:p14="http://schemas.microsoft.com/office/powerpoint/2010/main" val="2284861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CFF5-EBC8-40DB-BE07-47E22D030142}"/>
              </a:ext>
            </a:extLst>
          </p:cNvPr>
          <p:cNvSpPr>
            <a:spLocks noGrp="1"/>
          </p:cNvSpPr>
          <p:nvPr>
            <p:ph type="ctrTitle"/>
          </p:nvPr>
        </p:nvSpPr>
        <p:spPr>
          <a:xfrm>
            <a:off x="1200106" y="1435130"/>
            <a:ext cx="9144000" cy="1083942"/>
          </a:xfrm>
        </p:spPr>
        <p:txBody>
          <a:bodyPr anchor="b"/>
          <a:lstStyle>
            <a:lvl1pPr algn="l">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2F35B5-ABF8-4B11-A798-AFC06B35AFC7}"/>
              </a:ext>
            </a:extLst>
          </p:cNvPr>
          <p:cNvSpPr>
            <a:spLocks noGrp="1"/>
          </p:cNvSpPr>
          <p:nvPr>
            <p:ph type="subTitle" idx="1"/>
          </p:nvPr>
        </p:nvSpPr>
        <p:spPr>
          <a:xfrm>
            <a:off x="1200106" y="2607728"/>
            <a:ext cx="9144000" cy="88766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6" name="Slide Number Placeholder 5">
            <a:extLst>
              <a:ext uri="{FF2B5EF4-FFF2-40B4-BE49-F238E27FC236}">
                <a16:creationId xmlns:a16="http://schemas.microsoft.com/office/drawing/2014/main" id="{4D759EC2-6E49-4D98-AC56-9EC5D3CA815B}"/>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4137566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5478-B3E1-42D2-8227-D01DED5E4793}"/>
              </a:ext>
            </a:extLst>
          </p:cNvPr>
          <p:cNvSpPr>
            <a:spLocks noGrp="1"/>
          </p:cNvSpPr>
          <p:nvPr>
            <p:ph type="title"/>
          </p:nvPr>
        </p:nvSpPr>
        <p:spPr>
          <a:xfrm>
            <a:off x="838199" y="365126"/>
            <a:ext cx="10515599" cy="104842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60B50F-8C8A-464C-B89B-ECEFD58063A4}"/>
              </a:ext>
            </a:extLst>
          </p:cNvPr>
          <p:cNvSpPr>
            <a:spLocks noGrp="1"/>
          </p:cNvSpPr>
          <p:nvPr>
            <p:ph idx="1"/>
          </p:nvPr>
        </p:nvSpPr>
        <p:spPr>
          <a:xfrm>
            <a:off x="838200" y="1656826"/>
            <a:ext cx="10515600" cy="4520137"/>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28B853-1DB5-43E0-B69D-7376CBE45EC8}"/>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5" name="Footer Placeholder 4">
            <a:extLst>
              <a:ext uri="{FF2B5EF4-FFF2-40B4-BE49-F238E27FC236}">
                <a16:creationId xmlns:a16="http://schemas.microsoft.com/office/drawing/2014/main" id="{F2374767-1FD2-41E9-949B-A581511A49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6ED403-B7DF-4841-93A6-A04F49E63A59}"/>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1918688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5478-B3E1-42D2-8227-D01DED5E4793}"/>
              </a:ext>
            </a:extLst>
          </p:cNvPr>
          <p:cNvSpPr>
            <a:spLocks noGrp="1"/>
          </p:cNvSpPr>
          <p:nvPr>
            <p:ph type="title"/>
          </p:nvPr>
        </p:nvSpPr>
        <p:spPr>
          <a:xfrm>
            <a:off x="838200" y="365126"/>
            <a:ext cx="10515600" cy="104842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60B50F-8C8A-464C-B89B-ECEFD58063A4}"/>
              </a:ext>
            </a:extLst>
          </p:cNvPr>
          <p:cNvSpPr>
            <a:spLocks noGrp="1"/>
          </p:cNvSpPr>
          <p:nvPr>
            <p:ph idx="1"/>
          </p:nvPr>
        </p:nvSpPr>
        <p:spPr>
          <a:xfrm>
            <a:off x="838200" y="1656826"/>
            <a:ext cx="10515600" cy="4520137"/>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28B853-1DB5-43E0-B69D-7376CBE45EC8}"/>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5" name="Footer Placeholder 4">
            <a:extLst>
              <a:ext uri="{FF2B5EF4-FFF2-40B4-BE49-F238E27FC236}">
                <a16:creationId xmlns:a16="http://schemas.microsoft.com/office/drawing/2014/main" id="{F2374767-1FD2-41E9-949B-A581511A49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6ED403-B7DF-4841-93A6-A04F49E63A59}"/>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1645566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F40D9E-2645-4EFC-80E7-4855298F5609}"/>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6" name="Slide Number Placeholder 5">
            <a:extLst>
              <a:ext uri="{FF2B5EF4-FFF2-40B4-BE49-F238E27FC236}">
                <a16:creationId xmlns:a16="http://schemas.microsoft.com/office/drawing/2014/main" id="{EA242221-0D49-46A4-AABC-2DD77AC89E75}"/>
              </a:ext>
            </a:extLst>
          </p:cNvPr>
          <p:cNvSpPr>
            <a:spLocks noGrp="1"/>
          </p:cNvSpPr>
          <p:nvPr>
            <p:ph type="sldNum" sz="quarter" idx="12"/>
          </p:nvPr>
        </p:nvSpPr>
        <p:spPr/>
        <p:txBody>
          <a:bodyPr/>
          <a:lstStyle/>
          <a:p>
            <a:fld id="{CCD8FB9C-8BD2-4C3C-8A68-9C2E2F4B6F7A}" type="slidenum">
              <a:rPr lang="en-GB" smtClean="0"/>
              <a:t>‹#›</a:t>
            </a:fld>
            <a:endParaRPr lang="en-GB"/>
          </a:p>
        </p:txBody>
      </p:sp>
      <p:sp>
        <p:nvSpPr>
          <p:cNvPr id="7" name="Oval 6">
            <a:extLst>
              <a:ext uri="{FF2B5EF4-FFF2-40B4-BE49-F238E27FC236}">
                <a16:creationId xmlns:a16="http://schemas.microsoft.com/office/drawing/2014/main" id="{924A2882-8F50-5C95-8234-47256BC79D83}"/>
              </a:ext>
            </a:extLst>
          </p:cNvPr>
          <p:cNvSpPr/>
          <p:nvPr userDrawn="1"/>
        </p:nvSpPr>
        <p:spPr>
          <a:xfrm>
            <a:off x="3021105" y="354105"/>
            <a:ext cx="6149790" cy="6149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F6F5119-043D-445D-8A14-7D53D2032F05}"/>
              </a:ext>
            </a:extLst>
          </p:cNvPr>
          <p:cNvSpPr>
            <a:spLocks noGrp="1"/>
          </p:cNvSpPr>
          <p:nvPr>
            <p:ph type="title" hasCustomPrompt="1"/>
          </p:nvPr>
        </p:nvSpPr>
        <p:spPr>
          <a:xfrm>
            <a:off x="3021105" y="354105"/>
            <a:ext cx="6149790" cy="6149787"/>
          </a:xfrm>
        </p:spPr>
        <p:txBody>
          <a:bodyPr anchor="ctr"/>
          <a:lstStyle>
            <a:lvl1pPr algn="ctr">
              <a:defRPr sz="6000"/>
            </a:lvl1pPr>
          </a:lstStyle>
          <a:p>
            <a:r>
              <a:rPr lang="en-GB"/>
              <a:t>Section Title</a:t>
            </a:r>
          </a:p>
        </p:txBody>
      </p:sp>
    </p:spTree>
    <p:extLst>
      <p:ext uri="{BB962C8B-B14F-4D97-AF65-F5344CB8AC3E}">
        <p14:creationId xmlns:p14="http://schemas.microsoft.com/office/powerpoint/2010/main" val="2050734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9D2-3F53-4532-80FF-BBBC38EB64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DE541C-A143-48E1-A416-ABF746F864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9159638-3985-4598-BF4C-EB02C01247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4E3122B-0DC4-41CB-BE27-CB0C013C4D16}"/>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6" name="Footer Placeholder 5">
            <a:extLst>
              <a:ext uri="{FF2B5EF4-FFF2-40B4-BE49-F238E27FC236}">
                <a16:creationId xmlns:a16="http://schemas.microsoft.com/office/drawing/2014/main" id="{D5553514-BBC5-40AA-A042-A77DF4A16B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4CCB46-4794-4DA0-9FF4-A3E87B8D056E}"/>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3034927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UWCS_Titl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0A5D1EBF-D4E6-BC25-40C0-41D57E183BA8}"/>
              </a:ext>
            </a:extLst>
          </p:cNvPr>
          <p:cNvSpPr/>
          <p:nvPr userDrawn="1"/>
        </p:nvSpPr>
        <p:spPr>
          <a:xfrm>
            <a:off x="0" y="5237998"/>
            <a:ext cx="1620000" cy="1620000"/>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Right Triangle 7">
            <a:extLst>
              <a:ext uri="{FF2B5EF4-FFF2-40B4-BE49-F238E27FC236}">
                <a16:creationId xmlns:a16="http://schemas.microsoft.com/office/drawing/2014/main" id="{17AAE35A-8F6D-664C-BD6C-7DE7F760D981}"/>
              </a:ext>
            </a:extLst>
          </p:cNvPr>
          <p:cNvSpPr/>
          <p:nvPr userDrawn="1"/>
        </p:nvSpPr>
        <p:spPr>
          <a:xfrm rot="10800000">
            <a:off x="10572000" y="0"/>
            <a:ext cx="1620000" cy="1620000"/>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ight Triangle 8">
            <a:extLst>
              <a:ext uri="{FF2B5EF4-FFF2-40B4-BE49-F238E27FC236}">
                <a16:creationId xmlns:a16="http://schemas.microsoft.com/office/drawing/2014/main" id="{BAF6F4D2-BEE7-2BB5-A7F5-888961F4ED7E}"/>
              </a:ext>
            </a:extLst>
          </p:cNvPr>
          <p:cNvSpPr/>
          <p:nvPr userDrawn="1"/>
        </p:nvSpPr>
        <p:spPr>
          <a:xfrm rot="5400000">
            <a:off x="0" y="0"/>
            <a:ext cx="1620000" cy="162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a:extLst>
              <a:ext uri="{FF2B5EF4-FFF2-40B4-BE49-F238E27FC236}">
                <a16:creationId xmlns:a16="http://schemas.microsoft.com/office/drawing/2014/main" id="{238D69DB-14E2-265A-2CEC-108960AC6FF5}"/>
              </a:ext>
            </a:extLst>
          </p:cNvPr>
          <p:cNvSpPr/>
          <p:nvPr userDrawn="1"/>
        </p:nvSpPr>
        <p:spPr>
          <a:xfrm rot="16200000">
            <a:off x="10572000" y="5237999"/>
            <a:ext cx="1620000" cy="162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Graphical user interface, text, application&#10;&#10;Description automatically generated">
            <a:extLst>
              <a:ext uri="{FF2B5EF4-FFF2-40B4-BE49-F238E27FC236}">
                <a16:creationId xmlns:a16="http://schemas.microsoft.com/office/drawing/2014/main" id="{A213C57C-CA34-9304-AC88-9B45DECCD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0000" y="527838"/>
            <a:ext cx="9047999" cy="2901162"/>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2596EFD9-AB51-4144-5B99-B5DEC3E6B3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1588" y="5820632"/>
            <a:ext cx="2488823" cy="835604"/>
          </a:xfrm>
          <a:prstGeom prst="rect">
            <a:avLst/>
          </a:prstGeom>
        </p:spPr>
      </p:pic>
    </p:spTree>
    <p:extLst>
      <p:ext uri="{BB962C8B-B14F-4D97-AF65-F5344CB8AC3E}">
        <p14:creationId xmlns:p14="http://schemas.microsoft.com/office/powerpoint/2010/main" val="3757595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F18D-DD3D-4EF8-A6B1-173B6C08A9D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FC68B2-16C1-45A4-95DF-5272E0CE82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1A816-44AC-4A94-BCBE-8453860E2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42F2BB-EF5A-4161-A5E5-0BEFC534D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8E45F-349C-46B2-8524-DADAC8FBC3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DB15268-E80C-453F-BA06-4DE755E49DCC}"/>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8" name="Footer Placeholder 7">
            <a:extLst>
              <a:ext uri="{FF2B5EF4-FFF2-40B4-BE49-F238E27FC236}">
                <a16:creationId xmlns:a16="http://schemas.microsoft.com/office/drawing/2014/main" id="{6CF461BE-AFE3-4548-ADF8-D4B4D593D7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DA5590A-B106-4576-A825-0C325E16C6C8}"/>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357556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31F3283-9D74-06A8-9025-AD04E9D74B2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64525"/>
          <a:stretch/>
        </p:blipFill>
        <p:spPr>
          <a:xfrm rot="10800000">
            <a:off x="0" y="-4"/>
            <a:ext cx="12192000" cy="1325563"/>
          </a:xfrm>
          <a:prstGeom prst="rect">
            <a:avLst/>
          </a:prstGeom>
        </p:spPr>
      </p:pic>
      <p:sp>
        <p:nvSpPr>
          <p:cNvPr id="2" name="Title 1">
            <a:extLst>
              <a:ext uri="{FF2B5EF4-FFF2-40B4-BE49-F238E27FC236}">
                <a16:creationId xmlns:a16="http://schemas.microsoft.com/office/drawing/2014/main" id="{B039A261-BDE2-4A31-81D6-F886F83B1105}"/>
              </a:ext>
            </a:extLst>
          </p:cNvPr>
          <p:cNvSpPr>
            <a:spLocks noGrp="1"/>
          </p:cNvSpPr>
          <p:nvPr>
            <p:ph type="title"/>
          </p:nvPr>
        </p:nvSpPr>
        <p:spPr>
          <a:xfrm>
            <a:off x="0" y="-1"/>
            <a:ext cx="12192000" cy="1325563"/>
          </a:xfrm>
        </p:spPr>
        <p:txBody>
          <a:bodyPr/>
          <a:lstStyle>
            <a:lvl1pPr algn="ctr">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A2D2D10B-61E6-455A-A14E-F53FD3692553}"/>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4" name="Footer Placeholder 3">
            <a:extLst>
              <a:ext uri="{FF2B5EF4-FFF2-40B4-BE49-F238E27FC236}">
                <a16:creationId xmlns:a16="http://schemas.microsoft.com/office/drawing/2014/main" id="{94BF41C4-CA19-42E5-91EF-F5443F61BC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DAC2273-B5CD-416E-B06B-1E17E5AD5E1B}"/>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287804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5D0455-F701-4B90-8FA4-AE0206168F04}"/>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3" name="Footer Placeholder 2">
            <a:extLst>
              <a:ext uri="{FF2B5EF4-FFF2-40B4-BE49-F238E27FC236}">
                <a16:creationId xmlns:a16="http://schemas.microsoft.com/office/drawing/2014/main" id="{9EFAFE66-CE82-4493-AA95-74479E4E2C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D6CA9-ED7A-4F5E-B7F8-A092B40DB0B4}"/>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2409349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8382-F8FC-41D2-BFAF-D8BE733AE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1D545F-1FED-4839-AA84-094989ACA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BDC7FE-6EBC-49B5-A4A9-B0C69796E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57A9CE-3A12-4089-8965-B40E3D3F429F}"/>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6" name="Footer Placeholder 5">
            <a:extLst>
              <a:ext uri="{FF2B5EF4-FFF2-40B4-BE49-F238E27FC236}">
                <a16:creationId xmlns:a16="http://schemas.microsoft.com/office/drawing/2014/main" id="{9283DEE8-CB14-4C4A-B8A7-9D1C90D08C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898B52-C55F-4FB1-B9CD-1F17DA7D6A6A}"/>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1872278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061C-8EE3-4A15-8391-247FFD7D9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2B881F9-D385-41D6-A6C6-111DE2D0D1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CF55CF2-18A7-41AC-B2D8-CD09A20DC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222CD-E38A-4D23-BA35-8A909F1CED79}"/>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6" name="Footer Placeholder 5">
            <a:extLst>
              <a:ext uri="{FF2B5EF4-FFF2-40B4-BE49-F238E27FC236}">
                <a16:creationId xmlns:a16="http://schemas.microsoft.com/office/drawing/2014/main" id="{41A86C22-64CA-48C8-9BA1-21D3834538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FC8C21-AFBC-40B4-8012-92469ABDDE4A}"/>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314317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6CE8-2AD0-467D-8D86-609CB113B2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B234679-99D5-4DC3-9ACB-01E5BBC39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D33AAB-CB14-4D49-B869-6C8A343D5B93}"/>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5" name="Footer Placeholder 4">
            <a:extLst>
              <a:ext uri="{FF2B5EF4-FFF2-40B4-BE49-F238E27FC236}">
                <a16:creationId xmlns:a16="http://schemas.microsoft.com/office/drawing/2014/main" id="{1A87F3A1-7638-4267-91F6-10991CF26B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574D6F-FCA8-4A59-96EB-DA5C739C30E7}"/>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803313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D78C2A-4B0D-4F6C-BE75-605340EADF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75A9E9-0B3A-42EF-834A-425FD3178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97F2F6-D7C0-40E0-AE0F-DBB717C69A3D}"/>
              </a:ext>
            </a:extLst>
          </p:cNvPr>
          <p:cNvSpPr>
            <a:spLocks noGrp="1"/>
          </p:cNvSpPr>
          <p:nvPr>
            <p:ph type="dt" sz="half" idx="10"/>
          </p:nvPr>
        </p:nvSpPr>
        <p:spPr/>
        <p:txBody>
          <a:bodyPr/>
          <a:lstStyle/>
          <a:p>
            <a:fld id="{5CA7159A-1D18-4F79-B9AB-42FFBCEBA195}" type="datetimeFigureOut">
              <a:rPr lang="en-GB" smtClean="0"/>
              <a:t>05/10/2023</a:t>
            </a:fld>
            <a:endParaRPr lang="en-GB"/>
          </a:p>
        </p:txBody>
      </p:sp>
      <p:sp>
        <p:nvSpPr>
          <p:cNvPr id="5" name="Footer Placeholder 4">
            <a:extLst>
              <a:ext uri="{FF2B5EF4-FFF2-40B4-BE49-F238E27FC236}">
                <a16:creationId xmlns:a16="http://schemas.microsoft.com/office/drawing/2014/main" id="{4DC9BC2F-61BA-4223-BB38-A9A0F03529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27AD5E-A7AA-423D-B47F-41D2E4E94C4B}"/>
              </a:ext>
            </a:extLst>
          </p:cNvPr>
          <p:cNvSpPr>
            <a:spLocks noGrp="1"/>
          </p:cNvSpPr>
          <p:nvPr>
            <p:ph type="sldNum" sz="quarter" idx="12"/>
          </p:nvPr>
        </p:nvSpPr>
        <p:spPr/>
        <p:txBody>
          <a:bodyPr/>
          <a:lstStyle/>
          <a:p>
            <a:fld id="{CCD8FB9C-8BD2-4C3C-8A68-9C2E2F4B6F7A}" type="slidenum">
              <a:rPr lang="en-GB" smtClean="0"/>
              <a:t>‹#›</a:t>
            </a:fld>
            <a:endParaRPr lang="en-GB"/>
          </a:p>
        </p:txBody>
      </p:sp>
    </p:spTree>
    <p:extLst>
      <p:ext uri="{BB962C8B-B14F-4D97-AF65-F5344CB8AC3E}">
        <p14:creationId xmlns:p14="http://schemas.microsoft.com/office/powerpoint/2010/main" val="3688433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25EB81-2FC3-49DA-9C92-B239786F721F}" type="datetimeFigureOut">
              <a:rPr lang="en-GB" smtClean="0"/>
              <a:t>05/10/2023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2095439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25EB81-2FC3-49DA-9C92-B239786F721F}" type="datetimeFigureOut">
              <a:rPr lang="en-GB" smtClean="0"/>
              <a:t>05/10/2023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399578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25EB81-2FC3-49DA-9C92-B239786F721F}" type="datetimeFigureOut">
              <a:rPr lang="en-GB" smtClean="0"/>
              <a:t>05/10/2023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324460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25EB81-2FC3-49DA-9C92-B239786F721F}" type="datetimeFigureOut">
              <a:rPr lang="en-GB" smtClean="0"/>
              <a:t>05/10/2023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381684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20000" y="365125"/>
            <a:ext cx="89520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2225EB81-2FC3-49DA-9C92-B239786F721F}" type="datetimeFigureOut">
              <a:rPr lang="en-GB" smtClean="0"/>
              <a:t>05/10/2023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7D1FD79-D735-4608-B787-1252C4B4EC65}" type="slidenum">
              <a:rPr lang="en-GB" smtClean="0"/>
              <a:t>‹#›</a:t>
            </a:fld>
            <a:endParaRPr lang="en-GB"/>
          </a:p>
        </p:txBody>
      </p:sp>
      <p:sp>
        <p:nvSpPr>
          <p:cNvPr id="6" name="Right Triangle 5">
            <a:extLst>
              <a:ext uri="{FF2B5EF4-FFF2-40B4-BE49-F238E27FC236}">
                <a16:creationId xmlns:a16="http://schemas.microsoft.com/office/drawing/2014/main" id="{00B25F2C-F3AA-8717-4C9D-B36D9D3364CB}"/>
              </a:ext>
            </a:extLst>
          </p:cNvPr>
          <p:cNvSpPr/>
          <p:nvPr userDrawn="1"/>
        </p:nvSpPr>
        <p:spPr>
          <a:xfrm>
            <a:off x="0" y="5237998"/>
            <a:ext cx="1620000" cy="1620000"/>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Right Triangle 6">
            <a:extLst>
              <a:ext uri="{FF2B5EF4-FFF2-40B4-BE49-F238E27FC236}">
                <a16:creationId xmlns:a16="http://schemas.microsoft.com/office/drawing/2014/main" id="{2745089C-5215-9C78-FA1A-44E304A77280}"/>
              </a:ext>
            </a:extLst>
          </p:cNvPr>
          <p:cNvSpPr/>
          <p:nvPr userDrawn="1"/>
        </p:nvSpPr>
        <p:spPr>
          <a:xfrm rot="10800000">
            <a:off x="10572000" y="0"/>
            <a:ext cx="1620000" cy="1620000"/>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ight Triangle 7">
            <a:extLst>
              <a:ext uri="{FF2B5EF4-FFF2-40B4-BE49-F238E27FC236}">
                <a16:creationId xmlns:a16="http://schemas.microsoft.com/office/drawing/2014/main" id="{21C75FDE-CCF9-1CB2-421C-F5BDDB55DA29}"/>
              </a:ext>
            </a:extLst>
          </p:cNvPr>
          <p:cNvSpPr/>
          <p:nvPr userDrawn="1"/>
        </p:nvSpPr>
        <p:spPr>
          <a:xfrm rot="5400000">
            <a:off x="0" y="0"/>
            <a:ext cx="1620000" cy="162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10;&#10;Description automatically generated">
            <a:extLst>
              <a:ext uri="{FF2B5EF4-FFF2-40B4-BE49-F238E27FC236}">
                <a16:creationId xmlns:a16="http://schemas.microsoft.com/office/drawing/2014/main" id="{81D75F72-B92D-AF0C-8905-79F054336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6703" y="5754254"/>
            <a:ext cx="539547" cy="805295"/>
          </a:xfrm>
          <a:prstGeom prst="rect">
            <a:avLst/>
          </a:prstGeom>
        </p:spPr>
      </p:pic>
    </p:spTree>
    <p:extLst>
      <p:ext uri="{BB962C8B-B14F-4D97-AF65-F5344CB8AC3E}">
        <p14:creationId xmlns:p14="http://schemas.microsoft.com/office/powerpoint/2010/main" val="397663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20000" y="365125"/>
            <a:ext cx="89520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2225EB81-2FC3-49DA-9C92-B239786F721F}" type="datetimeFigureOut">
              <a:rPr lang="en-GB" smtClean="0"/>
              <a:t>05/10/2023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7D1FD79-D735-4608-B787-1252C4B4EC65}" type="slidenum">
              <a:rPr lang="en-GB" smtClean="0"/>
              <a:t>‹#›</a:t>
            </a:fld>
            <a:endParaRPr lang="en-GB"/>
          </a:p>
        </p:txBody>
      </p:sp>
      <p:sp>
        <p:nvSpPr>
          <p:cNvPr id="8" name="Right Triangle 7">
            <a:extLst>
              <a:ext uri="{FF2B5EF4-FFF2-40B4-BE49-F238E27FC236}">
                <a16:creationId xmlns:a16="http://schemas.microsoft.com/office/drawing/2014/main" id="{21C75FDE-CCF9-1CB2-421C-F5BDDB55DA29}"/>
              </a:ext>
            </a:extLst>
          </p:cNvPr>
          <p:cNvSpPr/>
          <p:nvPr userDrawn="1"/>
        </p:nvSpPr>
        <p:spPr>
          <a:xfrm rot="5400000">
            <a:off x="0" y="0"/>
            <a:ext cx="840509" cy="84050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Logo&#10;&#10;Description automatically generated">
            <a:extLst>
              <a:ext uri="{FF2B5EF4-FFF2-40B4-BE49-F238E27FC236}">
                <a16:creationId xmlns:a16="http://schemas.microsoft.com/office/drawing/2014/main" id="{80DF6D81-9462-83A0-6457-AAC4694EED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6703" y="5754254"/>
            <a:ext cx="539547" cy="805295"/>
          </a:xfrm>
          <a:prstGeom prst="rect">
            <a:avLst/>
          </a:prstGeom>
        </p:spPr>
      </p:pic>
    </p:spTree>
    <p:extLst>
      <p:ext uri="{BB962C8B-B14F-4D97-AF65-F5344CB8AC3E}">
        <p14:creationId xmlns:p14="http://schemas.microsoft.com/office/powerpoint/2010/main" val="316072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5EB81-2FC3-49DA-9C92-B239786F721F}" type="datetimeFigureOut">
              <a:rPr lang="en-GB" smtClean="0"/>
              <a:t>05/10/2023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7D1FD79-D735-4608-B787-1252C4B4EC65}" type="slidenum">
              <a:rPr lang="en-GB" smtClean="0"/>
              <a:t>‹#›</a:t>
            </a:fld>
            <a:endParaRPr lang="en-GB"/>
          </a:p>
        </p:txBody>
      </p:sp>
    </p:spTree>
    <p:extLst>
      <p:ext uri="{BB962C8B-B14F-4D97-AF65-F5344CB8AC3E}">
        <p14:creationId xmlns:p14="http://schemas.microsoft.com/office/powerpoint/2010/main" val="1449863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5.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5EB81-2FC3-49DA-9C92-B239786F721F}" type="datetimeFigureOut">
              <a:rPr lang="en-GB" smtClean="0"/>
              <a:t>05/10/2023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D1FD79-D735-4608-B787-1252C4B4EC65}" type="slidenum">
              <a:rPr lang="en-GB" smtClean="0"/>
              <a:t>‹#›</a:t>
            </a:fld>
            <a:endParaRPr lang="en-GB"/>
          </a:p>
        </p:txBody>
      </p:sp>
    </p:spTree>
    <p:extLst>
      <p:ext uri="{BB962C8B-B14F-4D97-AF65-F5344CB8AC3E}">
        <p14:creationId xmlns:p14="http://schemas.microsoft.com/office/powerpoint/2010/main" val="1605490047"/>
      </p:ext>
    </p:extLst>
  </p:cSld>
  <p:clrMap bg1="dk1" tx1="lt1" bg2="dk2" tx2="lt2" accent1="accent1" accent2="accent2" accent3="accent3" accent4="accent4" accent5="accent5" accent6="accent6" hlink="hlink" folHlink="folHlink"/>
  <p:sldLayoutIdLst>
    <p:sldLayoutId id="2147483685" r:id="rId1"/>
    <p:sldLayoutId id="2147483696" r:id="rId2"/>
    <p:sldLayoutId id="2147483686" r:id="rId3"/>
    <p:sldLayoutId id="2147483687" r:id="rId4"/>
    <p:sldLayoutId id="2147483688" r:id="rId5"/>
    <p:sldLayoutId id="2147483689" r:id="rId6"/>
    <p:sldLayoutId id="2147483690" r:id="rId7"/>
    <p:sldLayoutId id="2147483697"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50364-A163-4D66-930B-CDB067A359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E32668-4EBA-45EA-876D-B10362FD02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27A16-C59F-4C31-AF1B-74CF0212B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7159A-1D18-4F79-B9AB-42FFBCEBA195}" type="datetimeFigureOut">
              <a:rPr lang="en-GB" smtClean="0"/>
              <a:t>05/10/2023</a:t>
            </a:fld>
            <a:endParaRPr lang="en-GB"/>
          </a:p>
        </p:txBody>
      </p:sp>
      <p:sp>
        <p:nvSpPr>
          <p:cNvPr id="5" name="Footer Placeholder 4">
            <a:extLst>
              <a:ext uri="{FF2B5EF4-FFF2-40B4-BE49-F238E27FC236}">
                <a16:creationId xmlns:a16="http://schemas.microsoft.com/office/drawing/2014/main" id="{462F2E4F-C364-48AA-BF3E-1ECA797AE7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566E6B-5B2B-462A-B2E7-812C9044B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8FB9C-8BD2-4C3C-8A68-9C2E2F4B6F7A}" type="slidenum">
              <a:rPr lang="en-GB" smtClean="0"/>
              <a:t>‹#›</a:t>
            </a:fld>
            <a:endParaRPr lang="en-GB"/>
          </a:p>
        </p:txBody>
      </p:sp>
    </p:spTree>
    <p:extLst>
      <p:ext uri="{BB962C8B-B14F-4D97-AF65-F5344CB8AC3E}">
        <p14:creationId xmlns:p14="http://schemas.microsoft.com/office/powerpoint/2010/main" val="217929422"/>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jpeg"/><Relationship Id="rId4" Type="http://schemas.openxmlformats.org/officeDocument/2006/relationships/image" Target="../media/image22.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F72C-FE15-9AD8-B10D-5EF6F5E90932}"/>
              </a:ext>
            </a:extLst>
          </p:cNvPr>
          <p:cNvSpPr>
            <a:spLocks noGrp="1"/>
          </p:cNvSpPr>
          <p:nvPr>
            <p:ph type="title"/>
          </p:nvPr>
        </p:nvSpPr>
        <p:spPr>
          <a:xfrm>
            <a:off x="1619999" y="203201"/>
            <a:ext cx="8952000" cy="958850"/>
          </a:xfrm>
        </p:spPr>
        <p:txBody>
          <a:bodyPr/>
          <a:lstStyle/>
          <a:p>
            <a:pPr algn="ctr"/>
            <a:r>
              <a:rPr lang="en-GB"/>
              <a:t>You Can Set Up Early!</a:t>
            </a:r>
          </a:p>
        </p:txBody>
      </p:sp>
      <p:sp>
        <p:nvSpPr>
          <p:cNvPr id="3" name="TextBox 2">
            <a:extLst>
              <a:ext uri="{FF2B5EF4-FFF2-40B4-BE49-F238E27FC236}">
                <a16:creationId xmlns:a16="http://schemas.microsoft.com/office/drawing/2014/main" id="{A3960693-66BF-4618-4F6C-3361FC558D81}"/>
              </a:ext>
            </a:extLst>
          </p:cNvPr>
          <p:cNvSpPr txBox="1"/>
          <p:nvPr/>
        </p:nvSpPr>
        <p:spPr>
          <a:xfrm>
            <a:off x="1339728" y="1364366"/>
            <a:ext cx="9512540" cy="3662541"/>
          </a:xfrm>
          <a:prstGeom prst="rect">
            <a:avLst/>
          </a:prstGeom>
          <a:noFill/>
        </p:spPr>
        <p:txBody>
          <a:bodyPr wrap="none" rtlCol="0">
            <a:spAutoFit/>
          </a:bodyPr>
          <a:lstStyle/>
          <a:p>
            <a:r>
              <a:rPr lang="en-GB" sz="3200"/>
              <a:t>You need to install </a:t>
            </a:r>
            <a:r>
              <a:rPr lang="en-GB" sz="3200" b="1">
                <a:solidFill>
                  <a:schemeClr val="accent6"/>
                </a:solidFill>
              </a:rPr>
              <a:t>Python (3.10)</a:t>
            </a:r>
          </a:p>
          <a:p>
            <a:pPr marL="457200" indent="-457200">
              <a:buFont typeface="Arial" panose="020B0604020202020204" pitchFamily="34" charset="0"/>
              <a:buChar char="•"/>
            </a:pPr>
            <a:r>
              <a:rPr lang="en-GB" sz="2400"/>
              <a:t>Make sure you tick the ‘add to PATH’ box during setup!</a:t>
            </a:r>
          </a:p>
          <a:p>
            <a:endParaRPr lang="en-GB" sz="3200"/>
          </a:p>
          <a:p>
            <a:r>
              <a:rPr lang="en-GB" sz="3200"/>
              <a:t>Then, you need to install </a:t>
            </a:r>
            <a:r>
              <a:rPr lang="en-GB" sz="3200" b="1">
                <a:solidFill>
                  <a:srgbClr val="A747CD"/>
                </a:solidFill>
              </a:rPr>
              <a:t>Visual Studio </a:t>
            </a:r>
            <a:r>
              <a:rPr lang="en-GB" sz="3200" b="1" u="sng">
                <a:solidFill>
                  <a:srgbClr val="A747CD"/>
                </a:solidFill>
              </a:rPr>
              <a:t>Code</a:t>
            </a:r>
          </a:p>
          <a:p>
            <a:pPr marL="457200" indent="-457200">
              <a:buFont typeface="Arial" panose="020B0604020202020204" pitchFamily="34" charset="0"/>
              <a:buChar char="•"/>
            </a:pPr>
            <a:r>
              <a:rPr lang="en-GB" sz="2400"/>
              <a:t>Once installed, get the Python Extension Pack</a:t>
            </a:r>
          </a:p>
          <a:p>
            <a:pPr marL="457200" indent="-457200">
              <a:buFont typeface="Arial" panose="020B0604020202020204" pitchFamily="34" charset="0"/>
              <a:buChar char="•"/>
            </a:pPr>
            <a:endParaRPr lang="en-GB" sz="3200"/>
          </a:p>
          <a:p>
            <a:r>
              <a:rPr lang="en-GB" sz="3200"/>
              <a:t>Then, you need to open the </a:t>
            </a:r>
            <a:r>
              <a:rPr lang="en-GB" sz="3200" b="1">
                <a:solidFill>
                  <a:schemeClr val="accent3"/>
                </a:solidFill>
              </a:rPr>
              <a:t>Week 1 Notebook </a:t>
            </a:r>
            <a:r>
              <a:rPr lang="en-GB" sz="3200">
                <a:solidFill>
                  <a:schemeClr val="accent4"/>
                </a:solidFill>
              </a:rPr>
              <a:t>there</a:t>
            </a:r>
          </a:p>
          <a:p>
            <a:pPr marL="457200" indent="-457200">
              <a:buFont typeface="Arial" panose="020B0604020202020204" pitchFamily="34" charset="0"/>
              <a:buChar char="•"/>
            </a:pPr>
            <a:r>
              <a:rPr lang="en-GB" sz="2400"/>
              <a:t>This has everything you need for today.</a:t>
            </a:r>
            <a:endParaRPr lang="en-GB" sz="2000"/>
          </a:p>
        </p:txBody>
      </p:sp>
      <p:sp>
        <p:nvSpPr>
          <p:cNvPr id="4" name="TextBox 3">
            <a:extLst>
              <a:ext uri="{FF2B5EF4-FFF2-40B4-BE49-F238E27FC236}">
                <a16:creationId xmlns:a16="http://schemas.microsoft.com/office/drawing/2014/main" id="{E390FE1A-2F38-D773-1BD7-45471A0F47AC}"/>
              </a:ext>
            </a:extLst>
          </p:cNvPr>
          <p:cNvSpPr txBox="1"/>
          <p:nvPr/>
        </p:nvSpPr>
        <p:spPr>
          <a:xfrm>
            <a:off x="2111574" y="5229223"/>
            <a:ext cx="7968849" cy="1200329"/>
          </a:xfrm>
          <a:prstGeom prst="rect">
            <a:avLst/>
          </a:prstGeom>
          <a:noFill/>
        </p:spPr>
        <p:txBody>
          <a:bodyPr wrap="none" rtlCol="0">
            <a:spAutoFit/>
          </a:bodyPr>
          <a:lstStyle/>
          <a:p>
            <a:pPr algn="ctr"/>
            <a:r>
              <a:rPr lang="en-GB" sz="7200" b="1" i="1"/>
              <a:t>go.uwcs.uk/python</a:t>
            </a:r>
          </a:p>
        </p:txBody>
      </p:sp>
    </p:spTree>
    <p:extLst>
      <p:ext uri="{BB962C8B-B14F-4D97-AF65-F5344CB8AC3E}">
        <p14:creationId xmlns:p14="http://schemas.microsoft.com/office/powerpoint/2010/main" val="1565641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EE76-308D-3E16-4A01-E1FA0BDFC5EB}"/>
              </a:ext>
            </a:extLst>
          </p:cNvPr>
          <p:cNvSpPr>
            <a:spLocks noGrp="1"/>
          </p:cNvSpPr>
          <p:nvPr>
            <p:ph type="title"/>
          </p:nvPr>
        </p:nvSpPr>
        <p:spPr>
          <a:xfrm>
            <a:off x="1619999" y="365125"/>
            <a:ext cx="8952000" cy="1325563"/>
          </a:xfrm>
        </p:spPr>
        <p:txBody>
          <a:bodyPr/>
          <a:lstStyle/>
          <a:p>
            <a:pPr algn="ctr"/>
            <a:r>
              <a:rPr lang="en-GB"/>
              <a:t>Course Overview</a:t>
            </a:r>
          </a:p>
        </p:txBody>
      </p:sp>
      <p:sp>
        <p:nvSpPr>
          <p:cNvPr id="7" name="Rectangle: Rounded Corners 6">
            <a:extLst>
              <a:ext uri="{FF2B5EF4-FFF2-40B4-BE49-F238E27FC236}">
                <a16:creationId xmlns:a16="http://schemas.microsoft.com/office/drawing/2014/main" id="{5539E134-DCD5-D9F5-4D3C-366DE3FE9EBF}"/>
              </a:ext>
            </a:extLst>
          </p:cNvPr>
          <p:cNvSpPr/>
          <p:nvPr/>
        </p:nvSpPr>
        <p:spPr>
          <a:xfrm>
            <a:off x="2054798" y="1838631"/>
            <a:ext cx="8082402" cy="121189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6" name="Group 5">
            <a:extLst>
              <a:ext uri="{FF2B5EF4-FFF2-40B4-BE49-F238E27FC236}">
                <a16:creationId xmlns:a16="http://schemas.microsoft.com/office/drawing/2014/main" id="{715EB3B6-A17F-84AB-5FA5-1FFBF868B65D}"/>
              </a:ext>
            </a:extLst>
          </p:cNvPr>
          <p:cNvGrpSpPr/>
          <p:nvPr/>
        </p:nvGrpSpPr>
        <p:grpSpPr>
          <a:xfrm>
            <a:off x="2244624" y="1954881"/>
            <a:ext cx="5473934" cy="923330"/>
            <a:chOff x="2244624" y="1954881"/>
            <a:chExt cx="5473934" cy="923330"/>
          </a:xfrm>
        </p:grpSpPr>
        <p:sp>
          <p:nvSpPr>
            <p:cNvPr id="3" name="TextBox 2">
              <a:extLst>
                <a:ext uri="{FF2B5EF4-FFF2-40B4-BE49-F238E27FC236}">
                  <a16:creationId xmlns:a16="http://schemas.microsoft.com/office/drawing/2014/main" id="{3C1F0C6A-A417-B092-C3CD-0FC40CFBB2D7}"/>
                </a:ext>
              </a:extLst>
            </p:cNvPr>
            <p:cNvSpPr txBox="1"/>
            <p:nvPr/>
          </p:nvSpPr>
          <p:spPr>
            <a:xfrm>
              <a:off x="2244624" y="1954881"/>
              <a:ext cx="5473934" cy="523220"/>
            </a:xfrm>
            <a:prstGeom prst="rect">
              <a:avLst/>
            </a:prstGeom>
            <a:noFill/>
          </p:spPr>
          <p:txBody>
            <a:bodyPr wrap="none" lIns="91440" tIns="45720" rIns="91440" bIns="45720" rtlCol="0" anchor="t">
              <a:spAutoFit/>
            </a:bodyPr>
            <a:lstStyle/>
            <a:p>
              <a:r>
                <a:rPr lang="en-GB" sz="2800">
                  <a:latin typeface="+mj-lt"/>
                </a:rPr>
                <a:t>1: Variables, Datatypes &amp; Exceptions</a:t>
              </a:r>
            </a:p>
          </p:txBody>
        </p:sp>
        <p:sp>
          <p:nvSpPr>
            <p:cNvPr id="5" name="TextBox 4">
              <a:extLst>
                <a:ext uri="{FF2B5EF4-FFF2-40B4-BE49-F238E27FC236}">
                  <a16:creationId xmlns:a16="http://schemas.microsoft.com/office/drawing/2014/main" id="{56ACC168-FEA9-DD88-7B12-0D662284DE6D}"/>
                </a:ext>
              </a:extLst>
            </p:cNvPr>
            <p:cNvSpPr txBox="1"/>
            <p:nvPr/>
          </p:nvSpPr>
          <p:spPr>
            <a:xfrm>
              <a:off x="2244624" y="2478101"/>
              <a:ext cx="3724096" cy="400110"/>
            </a:xfrm>
            <a:prstGeom prst="rect">
              <a:avLst/>
            </a:prstGeom>
            <a:noFill/>
          </p:spPr>
          <p:txBody>
            <a:bodyPr wrap="none" rtlCol="0">
              <a:spAutoFit/>
            </a:bodyPr>
            <a:lstStyle/>
            <a:p>
              <a:r>
                <a:rPr lang="en-GB" sz="2000">
                  <a:latin typeface="JetBrains Mono NL Light" panose="02000009000000000000" pitchFamily="49" charset="0"/>
                  <a:ea typeface="JetBrains Mono NL Light" panose="02000009000000000000" pitchFamily="49" charset="0"/>
                  <a:cs typeface="JetBrains Mono NL Light" panose="02000009000000000000" pitchFamily="49" charset="0"/>
                </a:rPr>
                <a:t>Presented by: </a:t>
              </a:r>
              <a:r>
                <a:rPr lang="en-GB" sz="2000" i="1">
                  <a:latin typeface="JetBrains Mono Medium" panose="02000009000000000000" pitchFamily="49" charset="0"/>
                  <a:ea typeface="JetBrains Mono Medium" panose="02000009000000000000" pitchFamily="49" charset="0"/>
                  <a:cs typeface="JetBrains Mono Medium" panose="02000009000000000000" pitchFamily="49" charset="0"/>
                </a:rPr>
                <a:t>Computing</a:t>
              </a:r>
            </a:p>
          </p:txBody>
        </p:sp>
      </p:grpSp>
      <p:sp>
        <p:nvSpPr>
          <p:cNvPr id="10" name="Rectangle: Rounded Corners 9">
            <a:extLst>
              <a:ext uri="{FF2B5EF4-FFF2-40B4-BE49-F238E27FC236}">
                <a16:creationId xmlns:a16="http://schemas.microsoft.com/office/drawing/2014/main" id="{18B9B9C0-E264-299D-2AD0-B76FDD59B224}"/>
              </a:ext>
            </a:extLst>
          </p:cNvPr>
          <p:cNvSpPr/>
          <p:nvPr/>
        </p:nvSpPr>
        <p:spPr>
          <a:xfrm>
            <a:off x="2054798" y="3428999"/>
            <a:ext cx="8082402" cy="12118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11" name="Group 10">
            <a:extLst>
              <a:ext uri="{FF2B5EF4-FFF2-40B4-BE49-F238E27FC236}">
                <a16:creationId xmlns:a16="http://schemas.microsoft.com/office/drawing/2014/main" id="{BB8C5D89-3639-9F06-E8A7-4598B21FE578}"/>
              </a:ext>
            </a:extLst>
          </p:cNvPr>
          <p:cNvGrpSpPr/>
          <p:nvPr/>
        </p:nvGrpSpPr>
        <p:grpSpPr>
          <a:xfrm>
            <a:off x="2244624" y="3545249"/>
            <a:ext cx="5984331" cy="923330"/>
            <a:chOff x="2244624" y="1954881"/>
            <a:chExt cx="5984331" cy="923330"/>
          </a:xfrm>
          <a:solidFill>
            <a:schemeClr val="accent2"/>
          </a:solidFill>
        </p:grpSpPr>
        <p:sp>
          <p:nvSpPr>
            <p:cNvPr id="12" name="TextBox 11">
              <a:extLst>
                <a:ext uri="{FF2B5EF4-FFF2-40B4-BE49-F238E27FC236}">
                  <a16:creationId xmlns:a16="http://schemas.microsoft.com/office/drawing/2014/main" id="{A8BADC47-67CF-DB28-D347-778C02785E9B}"/>
                </a:ext>
              </a:extLst>
            </p:cNvPr>
            <p:cNvSpPr txBox="1"/>
            <p:nvPr/>
          </p:nvSpPr>
          <p:spPr>
            <a:xfrm>
              <a:off x="2244624" y="1954881"/>
              <a:ext cx="5984331" cy="523220"/>
            </a:xfrm>
            <a:prstGeom prst="rect">
              <a:avLst/>
            </a:prstGeom>
            <a:grpFill/>
          </p:spPr>
          <p:txBody>
            <a:bodyPr wrap="none" rtlCol="0">
              <a:spAutoFit/>
            </a:bodyPr>
            <a:lstStyle/>
            <a:p>
              <a:r>
                <a:rPr lang="en-GB" sz="2800">
                  <a:latin typeface="+mj-lt"/>
                </a:rPr>
                <a:t>2: Flow Control &amp; Functions</a:t>
              </a:r>
            </a:p>
          </p:txBody>
        </p:sp>
        <p:sp>
          <p:nvSpPr>
            <p:cNvPr id="13" name="TextBox 12">
              <a:extLst>
                <a:ext uri="{FF2B5EF4-FFF2-40B4-BE49-F238E27FC236}">
                  <a16:creationId xmlns:a16="http://schemas.microsoft.com/office/drawing/2014/main" id="{D00B63D9-F0C4-9DC2-86AF-C7B0E637BB30}"/>
                </a:ext>
              </a:extLst>
            </p:cNvPr>
            <p:cNvSpPr txBox="1"/>
            <p:nvPr/>
          </p:nvSpPr>
          <p:spPr>
            <a:xfrm>
              <a:off x="2244624" y="2478101"/>
              <a:ext cx="3262432" cy="400110"/>
            </a:xfrm>
            <a:prstGeom prst="rect">
              <a:avLst/>
            </a:prstGeom>
            <a:grpFill/>
          </p:spPr>
          <p:txBody>
            <a:bodyPr wrap="none" rtlCol="0">
              <a:spAutoFit/>
            </a:bodyPr>
            <a:lstStyle/>
            <a:p>
              <a:r>
                <a:rPr lang="en-GB" sz="2000">
                  <a:latin typeface="JetBrains Mono NL Light" panose="02000009000000000000" pitchFamily="49" charset="0"/>
                  <a:ea typeface="JetBrains Mono NL Light" panose="02000009000000000000" pitchFamily="49" charset="0"/>
                  <a:cs typeface="JetBrains Mono NL Light" panose="02000009000000000000" pitchFamily="49" charset="0"/>
                </a:rPr>
                <a:t>Presented by: </a:t>
              </a:r>
              <a:r>
                <a:rPr lang="en-GB" sz="2000" i="1">
                  <a:latin typeface="JetBrains Mono Medium" panose="02000009000000000000" pitchFamily="49" charset="0"/>
                  <a:ea typeface="JetBrains Mono Medium" panose="02000009000000000000" pitchFamily="49" charset="0"/>
                  <a:cs typeface="JetBrains Mono Medium" panose="02000009000000000000" pitchFamily="49" charset="0"/>
                </a:rPr>
                <a:t>Coding</a:t>
              </a:r>
            </a:p>
          </p:txBody>
        </p:sp>
      </p:grpSp>
      <p:sp>
        <p:nvSpPr>
          <p:cNvPr id="15" name="Rectangle: Rounded Corners 14">
            <a:extLst>
              <a:ext uri="{FF2B5EF4-FFF2-40B4-BE49-F238E27FC236}">
                <a16:creationId xmlns:a16="http://schemas.microsoft.com/office/drawing/2014/main" id="{4EE32D00-2683-82E4-1771-73C4AC4F0663}"/>
              </a:ext>
            </a:extLst>
          </p:cNvPr>
          <p:cNvSpPr/>
          <p:nvPr/>
        </p:nvSpPr>
        <p:spPr>
          <a:xfrm>
            <a:off x="2054798" y="5019367"/>
            <a:ext cx="8082402" cy="1211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16" name="Group 15">
            <a:extLst>
              <a:ext uri="{FF2B5EF4-FFF2-40B4-BE49-F238E27FC236}">
                <a16:creationId xmlns:a16="http://schemas.microsoft.com/office/drawing/2014/main" id="{0E46805C-16B6-6C36-153B-49E3704DB83A}"/>
              </a:ext>
            </a:extLst>
          </p:cNvPr>
          <p:cNvGrpSpPr/>
          <p:nvPr/>
        </p:nvGrpSpPr>
        <p:grpSpPr>
          <a:xfrm>
            <a:off x="2244624" y="5135617"/>
            <a:ext cx="3621504" cy="923330"/>
            <a:chOff x="2244624" y="1954881"/>
            <a:chExt cx="3621504" cy="923330"/>
          </a:xfrm>
        </p:grpSpPr>
        <p:sp>
          <p:nvSpPr>
            <p:cNvPr id="17" name="TextBox 16">
              <a:extLst>
                <a:ext uri="{FF2B5EF4-FFF2-40B4-BE49-F238E27FC236}">
                  <a16:creationId xmlns:a16="http://schemas.microsoft.com/office/drawing/2014/main" id="{5EE95EDF-2884-DEE0-D63E-2404FDF46B5F}"/>
                </a:ext>
              </a:extLst>
            </p:cNvPr>
            <p:cNvSpPr txBox="1"/>
            <p:nvPr/>
          </p:nvSpPr>
          <p:spPr>
            <a:xfrm>
              <a:off x="2244624" y="1954881"/>
              <a:ext cx="3621504" cy="523220"/>
            </a:xfrm>
            <a:prstGeom prst="rect">
              <a:avLst/>
            </a:prstGeom>
            <a:noFill/>
          </p:spPr>
          <p:txBody>
            <a:bodyPr wrap="none" rtlCol="0">
              <a:spAutoFit/>
            </a:bodyPr>
            <a:lstStyle/>
            <a:p>
              <a:r>
                <a:rPr lang="en-GB" sz="2800">
                  <a:latin typeface="+mj-lt"/>
                </a:rPr>
                <a:t>3: Lists &amp; Loops</a:t>
              </a:r>
            </a:p>
          </p:txBody>
        </p:sp>
        <p:sp>
          <p:nvSpPr>
            <p:cNvPr id="18" name="TextBox 17">
              <a:extLst>
                <a:ext uri="{FF2B5EF4-FFF2-40B4-BE49-F238E27FC236}">
                  <a16:creationId xmlns:a16="http://schemas.microsoft.com/office/drawing/2014/main" id="{4D8E7260-5711-DC79-024A-6E57496B5455}"/>
                </a:ext>
              </a:extLst>
            </p:cNvPr>
            <p:cNvSpPr txBox="1"/>
            <p:nvPr/>
          </p:nvSpPr>
          <p:spPr>
            <a:xfrm>
              <a:off x="2244624" y="2478101"/>
              <a:ext cx="3262432" cy="400110"/>
            </a:xfrm>
            <a:prstGeom prst="rect">
              <a:avLst/>
            </a:prstGeom>
            <a:noFill/>
          </p:spPr>
          <p:txBody>
            <a:bodyPr wrap="none" rtlCol="0">
              <a:spAutoFit/>
            </a:bodyPr>
            <a:lstStyle/>
            <a:p>
              <a:r>
                <a:rPr lang="en-GB" sz="2000">
                  <a:latin typeface="JetBrains Mono NL Light" panose="02000009000000000000" pitchFamily="49" charset="0"/>
                  <a:ea typeface="JetBrains Mono NL Light" panose="02000009000000000000" pitchFamily="49" charset="0"/>
                  <a:cs typeface="JetBrains Mono NL Light" panose="02000009000000000000" pitchFamily="49" charset="0"/>
                </a:rPr>
                <a:t>Presented by: </a:t>
              </a:r>
              <a:r>
                <a:rPr lang="en-GB" sz="2000" i="1">
                  <a:latin typeface="JetBrains Mono Medium" panose="02000009000000000000" pitchFamily="49" charset="0"/>
                  <a:ea typeface="JetBrains Mono Medium" panose="02000009000000000000" pitchFamily="49" charset="0"/>
                  <a:cs typeface="JetBrains Mono Medium" panose="02000009000000000000" pitchFamily="49" charset="0"/>
                </a:rPr>
                <a:t>Coding</a:t>
              </a:r>
            </a:p>
          </p:txBody>
        </p:sp>
      </p:grpSp>
    </p:spTree>
    <p:extLst>
      <p:ext uri="{BB962C8B-B14F-4D97-AF65-F5344CB8AC3E}">
        <p14:creationId xmlns:p14="http://schemas.microsoft.com/office/powerpoint/2010/main" val="784441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AC3AD4E9-8179-A6CD-7E65-E2B6DEC09383}"/>
              </a:ext>
            </a:extLst>
          </p:cNvPr>
          <p:cNvSpPr/>
          <p:nvPr/>
        </p:nvSpPr>
        <p:spPr>
          <a:xfrm>
            <a:off x="2054798" y="3428998"/>
            <a:ext cx="8082402" cy="1211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15" name="Group 14">
            <a:extLst>
              <a:ext uri="{FF2B5EF4-FFF2-40B4-BE49-F238E27FC236}">
                <a16:creationId xmlns:a16="http://schemas.microsoft.com/office/drawing/2014/main" id="{31DA5C35-2F73-DEEC-E790-F79ECD16D952}"/>
              </a:ext>
            </a:extLst>
          </p:cNvPr>
          <p:cNvGrpSpPr/>
          <p:nvPr/>
        </p:nvGrpSpPr>
        <p:grpSpPr>
          <a:xfrm>
            <a:off x="2244624" y="3545248"/>
            <a:ext cx="5082610" cy="923330"/>
            <a:chOff x="2244624" y="1954881"/>
            <a:chExt cx="5082610" cy="923330"/>
          </a:xfrm>
        </p:grpSpPr>
        <p:sp>
          <p:nvSpPr>
            <p:cNvPr id="16" name="TextBox 15">
              <a:extLst>
                <a:ext uri="{FF2B5EF4-FFF2-40B4-BE49-F238E27FC236}">
                  <a16:creationId xmlns:a16="http://schemas.microsoft.com/office/drawing/2014/main" id="{BBCF4C5E-F581-4EEA-0A9D-191D43CF2EB5}"/>
                </a:ext>
              </a:extLst>
            </p:cNvPr>
            <p:cNvSpPr txBox="1"/>
            <p:nvPr/>
          </p:nvSpPr>
          <p:spPr>
            <a:xfrm>
              <a:off x="2244624" y="1954881"/>
              <a:ext cx="5082610" cy="523220"/>
            </a:xfrm>
            <a:prstGeom prst="rect">
              <a:avLst/>
            </a:prstGeom>
            <a:noFill/>
          </p:spPr>
          <p:txBody>
            <a:bodyPr wrap="none" lIns="91440" tIns="45720" rIns="91440" bIns="45720" rtlCol="0" anchor="t">
              <a:spAutoFit/>
            </a:bodyPr>
            <a:lstStyle/>
            <a:p>
              <a:r>
                <a:rPr lang="en-GB" sz="2800">
                  <a:latin typeface="+mj-lt"/>
                </a:rPr>
                <a:t>5: Objects, Libraries &amp; Readability</a:t>
              </a:r>
            </a:p>
          </p:txBody>
        </p:sp>
        <p:sp>
          <p:nvSpPr>
            <p:cNvPr id="17" name="TextBox 16">
              <a:extLst>
                <a:ext uri="{FF2B5EF4-FFF2-40B4-BE49-F238E27FC236}">
                  <a16:creationId xmlns:a16="http://schemas.microsoft.com/office/drawing/2014/main" id="{FA434C92-B2EB-EF4E-B670-B4D21B4F686A}"/>
                </a:ext>
              </a:extLst>
            </p:cNvPr>
            <p:cNvSpPr txBox="1"/>
            <p:nvPr/>
          </p:nvSpPr>
          <p:spPr>
            <a:xfrm>
              <a:off x="2244624" y="2478101"/>
              <a:ext cx="2815001" cy="400110"/>
            </a:xfrm>
            <a:prstGeom prst="rect">
              <a:avLst/>
            </a:prstGeom>
            <a:noFill/>
          </p:spPr>
          <p:txBody>
            <a:bodyPr wrap="none" lIns="91440" tIns="45720" rIns="91440" bIns="45720" rtlCol="0" anchor="t">
              <a:spAutoFit/>
            </a:bodyPr>
            <a:lstStyle/>
            <a:p>
              <a:r>
                <a:rPr lang="en-GB" sz="2000">
                  <a:latin typeface="JetBrains Mono NL Light"/>
                  <a:ea typeface="JetBrains Mono NL Light" panose="02000009000000000000" pitchFamily="49" charset="0"/>
                  <a:cs typeface="JetBrains Mono NL Light" panose="02000009000000000000" pitchFamily="49" charset="0"/>
                </a:rPr>
                <a:t>Presented by: </a:t>
              </a:r>
              <a:r>
                <a:rPr lang="en-GB" sz="2000" i="1">
                  <a:latin typeface="JetBrains Mono NL Light"/>
                  <a:ea typeface="JetBrains Mono NL Light" panose="02000009000000000000" pitchFamily="49" charset="0"/>
                  <a:cs typeface="JetBrains Mono NL Light" panose="02000009000000000000" pitchFamily="49" charset="0"/>
                </a:rPr>
                <a:t>Computing</a:t>
              </a:r>
              <a:endParaRPr lang="en-GB" sz="2000" i="1">
                <a:latin typeface="JetBrains Mono NL Light"/>
                <a:ea typeface="JetBrains Mono Medium" panose="02000009000000000000" pitchFamily="49" charset="0"/>
                <a:cs typeface="JetBrains Mono Medium" panose="02000009000000000000" pitchFamily="49" charset="0"/>
              </a:endParaRPr>
            </a:p>
          </p:txBody>
        </p:sp>
      </p:grpSp>
      <p:sp>
        <p:nvSpPr>
          <p:cNvPr id="9" name="Rectangle: Rounded Corners 8">
            <a:extLst>
              <a:ext uri="{FF2B5EF4-FFF2-40B4-BE49-F238E27FC236}">
                <a16:creationId xmlns:a16="http://schemas.microsoft.com/office/drawing/2014/main" id="{B995E81C-0786-9989-0BB1-9A865CC77B72}"/>
              </a:ext>
            </a:extLst>
          </p:cNvPr>
          <p:cNvSpPr/>
          <p:nvPr/>
        </p:nvSpPr>
        <p:spPr>
          <a:xfrm>
            <a:off x="2054798" y="1838631"/>
            <a:ext cx="8082402" cy="12118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10" name="Group 9">
            <a:extLst>
              <a:ext uri="{FF2B5EF4-FFF2-40B4-BE49-F238E27FC236}">
                <a16:creationId xmlns:a16="http://schemas.microsoft.com/office/drawing/2014/main" id="{38C33EDB-226B-B1BD-4695-79F20BC3A262}"/>
              </a:ext>
            </a:extLst>
          </p:cNvPr>
          <p:cNvGrpSpPr/>
          <p:nvPr/>
        </p:nvGrpSpPr>
        <p:grpSpPr>
          <a:xfrm>
            <a:off x="2244624" y="1954881"/>
            <a:ext cx="7702750" cy="923330"/>
            <a:chOff x="2244624" y="1954881"/>
            <a:chExt cx="7702750" cy="923330"/>
          </a:xfrm>
          <a:solidFill>
            <a:schemeClr val="accent2"/>
          </a:solidFill>
        </p:grpSpPr>
        <p:sp>
          <p:nvSpPr>
            <p:cNvPr id="11" name="TextBox 10">
              <a:extLst>
                <a:ext uri="{FF2B5EF4-FFF2-40B4-BE49-F238E27FC236}">
                  <a16:creationId xmlns:a16="http://schemas.microsoft.com/office/drawing/2014/main" id="{4FF9CDDE-A0F5-A896-BBCE-3EAC5647FF36}"/>
                </a:ext>
              </a:extLst>
            </p:cNvPr>
            <p:cNvSpPr txBox="1"/>
            <p:nvPr/>
          </p:nvSpPr>
          <p:spPr>
            <a:xfrm>
              <a:off x="2244624" y="1954881"/>
              <a:ext cx="7702750" cy="523220"/>
            </a:xfrm>
            <a:prstGeom prst="rect">
              <a:avLst/>
            </a:prstGeom>
            <a:grpFill/>
          </p:spPr>
          <p:txBody>
            <a:bodyPr wrap="none" rtlCol="0">
              <a:spAutoFit/>
            </a:bodyPr>
            <a:lstStyle/>
            <a:p>
              <a:r>
                <a:rPr lang="en-GB" sz="2800">
                  <a:latin typeface="+mj-lt"/>
                </a:rPr>
                <a:t>4: File Handling &amp; The Command Line</a:t>
              </a:r>
            </a:p>
          </p:txBody>
        </p:sp>
        <p:sp>
          <p:nvSpPr>
            <p:cNvPr id="12" name="TextBox 11">
              <a:extLst>
                <a:ext uri="{FF2B5EF4-FFF2-40B4-BE49-F238E27FC236}">
                  <a16:creationId xmlns:a16="http://schemas.microsoft.com/office/drawing/2014/main" id="{E86D6074-1A25-3016-D0A3-4E3D529E7B12}"/>
                </a:ext>
              </a:extLst>
            </p:cNvPr>
            <p:cNvSpPr txBox="1"/>
            <p:nvPr/>
          </p:nvSpPr>
          <p:spPr>
            <a:xfrm>
              <a:off x="2244624" y="2478101"/>
              <a:ext cx="2646878" cy="400110"/>
            </a:xfrm>
            <a:prstGeom prst="rect">
              <a:avLst/>
            </a:prstGeom>
            <a:grpFill/>
          </p:spPr>
          <p:txBody>
            <a:bodyPr wrap="none" rtlCol="0">
              <a:spAutoFit/>
            </a:bodyPr>
            <a:lstStyle/>
            <a:p>
              <a:r>
                <a:rPr lang="en-GB" sz="2000">
                  <a:latin typeface="JetBrains Mono NL Light" panose="02000009000000000000" pitchFamily="49" charset="0"/>
                  <a:ea typeface="JetBrains Mono NL Light" panose="02000009000000000000" pitchFamily="49" charset="0"/>
                  <a:cs typeface="JetBrains Mono NL Light" panose="02000009000000000000" pitchFamily="49" charset="0"/>
                </a:rPr>
                <a:t>Presented by: </a:t>
              </a:r>
              <a:r>
                <a:rPr lang="en-GB" sz="2000" i="1">
                  <a:latin typeface="JetBrains Mono Medium" panose="02000009000000000000" pitchFamily="49" charset="0"/>
                  <a:ea typeface="JetBrains Mono Medium" panose="02000009000000000000" pitchFamily="49" charset="0"/>
                  <a:cs typeface="JetBrains Mono Medium" panose="02000009000000000000" pitchFamily="49" charset="0"/>
                </a:rPr>
                <a:t>AI</a:t>
              </a:r>
            </a:p>
          </p:txBody>
        </p:sp>
      </p:grpSp>
      <p:sp>
        <p:nvSpPr>
          <p:cNvPr id="2" name="Title 1">
            <a:extLst>
              <a:ext uri="{FF2B5EF4-FFF2-40B4-BE49-F238E27FC236}">
                <a16:creationId xmlns:a16="http://schemas.microsoft.com/office/drawing/2014/main" id="{BB7FEE76-308D-3E16-4A01-E1FA0BDFC5EB}"/>
              </a:ext>
            </a:extLst>
          </p:cNvPr>
          <p:cNvSpPr>
            <a:spLocks noGrp="1"/>
          </p:cNvSpPr>
          <p:nvPr>
            <p:ph type="title"/>
          </p:nvPr>
        </p:nvSpPr>
        <p:spPr/>
        <p:txBody>
          <a:bodyPr/>
          <a:lstStyle/>
          <a:p>
            <a:pPr algn="ctr"/>
            <a:r>
              <a:rPr lang="en-GB"/>
              <a:t>Course Overview</a:t>
            </a:r>
          </a:p>
        </p:txBody>
      </p:sp>
      <p:sp>
        <p:nvSpPr>
          <p:cNvPr id="4" name="Rectangle: Rounded Corners 3">
            <a:extLst>
              <a:ext uri="{FF2B5EF4-FFF2-40B4-BE49-F238E27FC236}">
                <a16:creationId xmlns:a16="http://schemas.microsoft.com/office/drawing/2014/main" id="{2CAA34C9-D09D-E6F6-29D5-E1C0C8BA637E}"/>
              </a:ext>
            </a:extLst>
          </p:cNvPr>
          <p:cNvSpPr/>
          <p:nvPr/>
        </p:nvSpPr>
        <p:spPr>
          <a:xfrm>
            <a:off x="2054798" y="5019365"/>
            <a:ext cx="8082402" cy="121189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800">
              <a:latin typeface="+mj-lt"/>
            </a:endParaRPr>
          </a:p>
        </p:txBody>
      </p:sp>
      <p:grpSp>
        <p:nvGrpSpPr>
          <p:cNvPr id="5" name="Group 4">
            <a:extLst>
              <a:ext uri="{FF2B5EF4-FFF2-40B4-BE49-F238E27FC236}">
                <a16:creationId xmlns:a16="http://schemas.microsoft.com/office/drawing/2014/main" id="{DAA508D3-6294-1A5D-B921-4E2FEB3F3581}"/>
              </a:ext>
            </a:extLst>
          </p:cNvPr>
          <p:cNvGrpSpPr/>
          <p:nvPr/>
        </p:nvGrpSpPr>
        <p:grpSpPr>
          <a:xfrm>
            <a:off x="2244624" y="5135615"/>
            <a:ext cx="4101251" cy="923330"/>
            <a:chOff x="2244624" y="1954881"/>
            <a:chExt cx="4101251" cy="923330"/>
          </a:xfrm>
        </p:grpSpPr>
        <p:sp>
          <p:nvSpPr>
            <p:cNvPr id="6" name="TextBox 5">
              <a:extLst>
                <a:ext uri="{FF2B5EF4-FFF2-40B4-BE49-F238E27FC236}">
                  <a16:creationId xmlns:a16="http://schemas.microsoft.com/office/drawing/2014/main" id="{A38F505B-CE55-D5AB-DA5E-F79810AEA590}"/>
                </a:ext>
              </a:extLst>
            </p:cNvPr>
            <p:cNvSpPr txBox="1"/>
            <p:nvPr/>
          </p:nvSpPr>
          <p:spPr>
            <a:xfrm>
              <a:off x="2244624" y="1954881"/>
              <a:ext cx="4101251" cy="484748"/>
            </a:xfrm>
            <a:prstGeom prst="rect">
              <a:avLst/>
            </a:prstGeom>
            <a:noFill/>
          </p:spPr>
          <p:txBody>
            <a:bodyPr wrap="none" lIns="91440" tIns="45720" rIns="91440" bIns="45720" rtlCol="0" anchor="t">
              <a:spAutoFit/>
            </a:bodyPr>
            <a:lstStyle/>
            <a:p>
              <a:r>
                <a:rPr lang="en-GB" sz="2550">
                  <a:latin typeface="+mj-lt"/>
                </a:rPr>
                <a:t>6: Python for Data Processing</a:t>
              </a:r>
            </a:p>
          </p:txBody>
        </p:sp>
        <p:sp>
          <p:nvSpPr>
            <p:cNvPr id="7" name="TextBox 6">
              <a:extLst>
                <a:ext uri="{FF2B5EF4-FFF2-40B4-BE49-F238E27FC236}">
                  <a16:creationId xmlns:a16="http://schemas.microsoft.com/office/drawing/2014/main" id="{AC0294E8-4A01-8C4A-6B5A-89F4FA51C781}"/>
                </a:ext>
              </a:extLst>
            </p:cNvPr>
            <p:cNvSpPr txBox="1"/>
            <p:nvPr/>
          </p:nvSpPr>
          <p:spPr>
            <a:xfrm>
              <a:off x="2244624" y="2478101"/>
              <a:ext cx="1886863" cy="400110"/>
            </a:xfrm>
            <a:prstGeom prst="rect">
              <a:avLst/>
            </a:prstGeom>
            <a:noFill/>
          </p:spPr>
          <p:txBody>
            <a:bodyPr wrap="none" lIns="91440" tIns="45720" rIns="91440" bIns="45720" rtlCol="0" anchor="t">
              <a:spAutoFit/>
            </a:bodyPr>
            <a:lstStyle/>
            <a:p>
              <a:r>
                <a:rPr lang="en-GB" sz="2000">
                  <a:latin typeface="JetBrains Mono NL Light"/>
                  <a:ea typeface="JetBrains Mono NL Light" panose="02000009000000000000" pitchFamily="49" charset="0"/>
                  <a:cs typeface="JetBrains Mono NL Light" panose="02000009000000000000" pitchFamily="49" charset="0"/>
                </a:rPr>
                <a:t>Presented by: </a:t>
              </a:r>
              <a:r>
                <a:rPr lang="en-GB" sz="2000" i="1">
                  <a:latin typeface="JetBrains Mono NL Light"/>
                  <a:ea typeface="JetBrains Mono NL Light" panose="02000009000000000000" pitchFamily="49" charset="0"/>
                  <a:cs typeface="JetBrains Mono NL Light" panose="02000009000000000000" pitchFamily="49" charset="0"/>
                </a:rPr>
                <a:t>AI</a:t>
              </a:r>
              <a:endParaRPr lang="en-GB" sz="2000" i="1">
                <a:latin typeface="JetBrains Mono NL Light"/>
                <a:ea typeface="JetBrains Mono Medium" panose="02000009000000000000" pitchFamily="49" charset="0"/>
                <a:cs typeface="JetBrains Mono Medium" panose="02000009000000000000" pitchFamily="49" charset="0"/>
              </a:endParaRPr>
            </a:p>
          </p:txBody>
        </p:sp>
      </p:grpSp>
    </p:spTree>
    <p:extLst>
      <p:ext uri="{BB962C8B-B14F-4D97-AF65-F5344CB8AC3E}">
        <p14:creationId xmlns:p14="http://schemas.microsoft.com/office/powerpoint/2010/main" val="582669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9230-E29A-584F-7992-B9F3023AB1DD}"/>
              </a:ext>
            </a:extLst>
          </p:cNvPr>
          <p:cNvSpPr>
            <a:spLocks noGrp="1"/>
          </p:cNvSpPr>
          <p:nvPr>
            <p:ph type="title"/>
          </p:nvPr>
        </p:nvSpPr>
        <p:spPr>
          <a:xfrm>
            <a:off x="1620000" y="107667"/>
            <a:ext cx="4839794" cy="1325563"/>
          </a:xfrm>
        </p:spPr>
        <p:txBody>
          <a:bodyPr/>
          <a:lstStyle/>
          <a:p>
            <a:pPr algn="ctr"/>
            <a:r>
              <a:rPr lang="en-GB"/>
              <a:t>The Project:</a:t>
            </a:r>
            <a:endParaRPr lang="en-GB">
              <a:latin typeface="JetBrains Mono NL ExtraBold" panose="02000009000000000000" pitchFamily="49" charset="0"/>
              <a:ea typeface="JetBrains Mono NL ExtraBold" panose="02000009000000000000" pitchFamily="49" charset="0"/>
              <a:cs typeface="JetBrains Mono NL ExtraBold" panose="02000009000000000000" pitchFamily="49" charset="0"/>
            </a:endParaRPr>
          </a:p>
        </p:txBody>
      </p:sp>
      <p:grpSp>
        <p:nvGrpSpPr>
          <p:cNvPr id="7" name="Group 6">
            <a:extLst>
              <a:ext uri="{FF2B5EF4-FFF2-40B4-BE49-F238E27FC236}">
                <a16:creationId xmlns:a16="http://schemas.microsoft.com/office/drawing/2014/main" id="{946E47F5-49DE-7F5F-8BE2-3AB5B6D5EA2D}"/>
              </a:ext>
            </a:extLst>
          </p:cNvPr>
          <p:cNvGrpSpPr/>
          <p:nvPr/>
        </p:nvGrpSpPr>
        <p:grpSpPr>
          <a:xfrm>
            <a:off x="285134" y="1898444"/>
            <a:ext cx="3706761" cy="3320385"/>
            <a:chOff x="501445" y="2104385"/>
            <a:chExt cx="3706761" cy="3320385"/>
          </a:xfrm>
        </p:grpSpPr>
        <p:sp>
          <p:nvSpPr>
            <p:cNvPr id="3" name="TextBox 2">
              <a:extLst>
                <a:ext uri="{FF2B5EF4-FFF2-40B4-BE49-F238E27FC236}">
                  <a16:creationId xmlns:a16="http://schemas.microsoft.com/office/drawing/2014/main" id="{D791EF59-1743-6782-B770-9841BFD54846}"/>
                </a:ext>
              </a:extLst>
            </p:cNvPr>
            <p:cNvSpPr txBox="1"/>
            <p:nvPr/>
          </p:nvSpPr>
          <p:spPr>
            <a:xfrm>
              <a:off x="501446" y="2104385"/>
              <a:ext cx="3706760" cy="830997"/>
            </a:xfrm>
            <a:prstGeom prst="rect">
              <a:avLst/>
            </a:prstGeom>
            <a:noFill/>
          </p:spPr>
          <p:txBody>
            <a:bodyPr wrap="square" rtlCol="0">
              <a:spAutoFit/>
            </a:bodyPr>
            <a:lstStyle/>
            <a:p>
              <a:r>
                <a:rPr lang="en-GB" sz="2400"/>
                <a:t>A totally original and not blatantly ripped-off idea</a:t>
              </a:r>
            </a:p>
          </p:txBody>
        </p:sp>
        <p:sp>
          <p:nvSpPr>
            <p:cNvPr id="4" name="TextBox 3">
              <a:extLst>
                <a:ext uri="{FF2B5EF4-FFF2-40B4-BE49-F238E27FC236}">
                  <a16:creationId xmlns:a16="http://schemas.microsoft.com/office/drawing/2014/main" id="{05ED9607-B340-31D7-21ED-7923163E6A8F}"/>
                </a:ext>
              </a:extLst>
            </p:cNvPr>
            <p:cNvSpPr txBox="1"/>
            <p:nvPr/>
          </p:nvSpPr>
          <p:spPr>
            <a:xfrm>
              <a:off x="501446" y="3349079"/>
              <a:ext cx="3706760" cy="830997"/>
            </a:xfrm>
            <a:prstGeom prst="rect">
              <a:avLst/>
            </a:prstGeom>
            <a:noFill/>
          </p:spPr>
          <p:txBody>
            <a:bodyPr wrap="square" rtlCol="0">
              <a:spAutoFit/>
            </a:bodyPr>
            <a:lstStyle/>
            <a:p>
              <a:r>
                <a:rPr lang="en-GB" sz="2400"/>
                <a:t>Developed jointly by WAI and Computing</a:t>
              </a:r>
            </a:p>
          </p:txBody>
        </p:sp>
        <p:sp>
          <p:nvSpPr>
            <p:cNvPr id="5" name="TextBox 4">
              <a:extLst>
                <a:ext uri="{FF2B5EF4-FFF2-40B4-BE49-F238E27FC236}">
                  <a16:creationId xmlns:a16="http://schemas.microsoft.com/office/drawing/2014/main" id="{F3DD1115-4C16-B309-0045-80B8D6478AB1}"/>
                </a:ext>
              </a:extLst>
            </p:cNvPr>
            <p:cNvSpPr txBox="1"/>
            <p:nvPr/>
          </p:nvSpPr>
          <p:spPr>
            <a:xfrm>
              <a:off x="501445" y="4593773"/>
              <a:ext cx="3706761" cy="830997"/>
            </a:xfrm>
            <a:prstGeom prst="rect">
              <a:avLst/>
            </a:prstGeom>
            <a:noFill/>
          </p:spPr>
          <p:txBody>
            <a:bodyPr wrap="square" rtlCol="0">
              <a:spAutoFit/>
            </a:bodyPr>
            <a:lstStyle/>
            <a:p>
              <a:r>
                <a:rPr lang="en-GB" sz="2400"/>
                <a:t>Completed by you, starting from Week 2!</a:t>
              </a:r>
            </a:p>
          </p:txBody>
        </p:sp>
      </p:grpSp>
      <p:pic>
        <p:nvPicPr>
          <p:cNvPr id="1026" name="Picture 2">
            <a:extLst>
              <a:ext uri="{FF2B5EF4-FFF2-40B4-BE49-F238E27FC236}">
                <a16:creationId xmlns:a16="http://schemas.microsoft.com/office/drawing/2014/main" id="{62A63241-6888-925F-9DCA-51358FA95F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8" r="2795" b="14707"/>
          <a:stretch/>
        </p:blipFill>
        <p:spPr bwMode="auto">
          <a:xfrm>
            <a:off x="4021394" y="1930178"/>
            <a:ext cx="7885471" cy="325691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7EB0E01-A6A0-9C1B-D899-E744BA5A70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064" y="195624"/>
            <a:ext cx="3524865" cy="1149648"/>
          </a:xfrm>
          <a:prstGeom prst="rect">
            <a:avLst/>
          </a:prstGeom>
        </p:spPr>
      </p:pic>
    </p:spTree>
    <p:extLst>
      <p:ext uri="{BB962C8B-B14F-4D97-AF65-F5344CB8AC3E}">
        <p14:creationId xmlns:p14="http://schemas.microsoft.com/office/powerpoint/2010/main" val="360911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CEEA3-9338-710A-B760-EF8C122F7BE4}"/>
              </a:ext>
            </a:extLst>
          </p:cNvPr>
          <p:cNvSpPr txBox="1"/>
          <p:nvPr/>
        </p:nvSpPr>
        <p:spPr>
          <a:xfrm>
            <a:off x="5636512" y="2122727"/>
            <a:ext cx="5583846" cy="1200329"/>
          </a:xfrm>
          <a:prstGeom prst="rect">
            <a:avLst/>
          </a:prstGeom>
          <a:noFill/>
        </p:spPr>
        <p:txBody>
          <a:bodyPr wrap="square" rtlCol="0">
            <a:spAutoFit/>
          </a:bodyPr>
          <a:lstStyle/>
          <a:p>
            <a:pPr algn="ctr"/>
            <a:r>
              <a:rPr lang="en-GB" sz="3600">
                <a:solidFill>
                  <a:schemeClr val="accent1"/>
                </a:solidFill>
              </a:rPr>
              <a:t>That doesn’t mean it’s going to be easy.</a:t>
            </a:r>
          </a:p>
        </p:txBody>
      </p:sp>
      <p:pic>
        <p:nvPicPr>
          <p:cNvPr id="5" name="Picture 4" descr="A picture containing bird, owl, bird of prey&#10;&#10;Description automatically generated">
            <a:extLst>
              <a:ext uri="{FF2B5EF4-FFF2-40B4-BE49-F238E27FC236}">
                <a16:creationId xmlns:a16="http://schemas.microsoft.com/office/drawing/2014/main" id="{4E014AF4-9355-501C-2F19-30A5BD8F5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34" y="507795"/>
            <a:ext cx="3896841" cy="5842409"/>
          </a:xfrm>
          <a:prstGeom prst="rect">
            <a:avLst/>
          </a:prstGeom>
        </p:spPr>
      </p:pic>
      <p:sp>
        <p:nvSpPr>
          <p:cNvPr id="4" name="TextBox 3">
            <a:extLst>
              <a:ext uri="{FF2B5EF4-FFF2-40B4-BE49-F238E27FC236}">
                <a16:creationId xmlns:a16="http://schemas.microsoft.com/office/drawing/2014/main" id="{C9171D8F-8315-AB1E-1DC5-0186209C6DD0}"/>
              </a:ext>
            </a:extLst>
          </p:cNvPr>
          <p:cNvSpPr txBox="1"/>
          <p:nvPr/>
        </p:nvSpPr>
        <p:spPr>
          <a:xfrm>
            <a:off x="5447948" y="507795"/>
            <a:ext cx="5960976" cy="830997"/>
          </a:xfrm>
          <a:prstGeom prst="rect">
            <a:avLst/>
          </a:prstGeom>
          <a:noFill/>
        </p:spPr>
        <p:txBody>
          <a:bodyPr wrap="square" rtlCol="0">
            <a:spAutoFit/>
          </a:bodyPr>
          <a:lstStyle/>
          <a:p>
            <a:pPr algn="ctr"/>
            <a:r>
              <a:rPr lang="en-GB" sz="4800"/>
              <a:t>“Everyone can code!”</a:t>
            </a:r>
          </a:p>
        </p:txBody>
      </p:sp>
      <p:sp>
        <p:nvSpPr>
          <p:cNvPr id="6" name="TextBox 5">
            <a:extLst>
              <a:ext uri="{FF2B5EF4-FFF2-40B4-BE49-F238E27FC236}">
                <a16:creationId xmlns:a16="http://schemas.microsoft.com/office/drawing/2014/main" id="{A71F5B1C-631F-77B6-E639-DCD291214CBE}"/>
              </a:ext>
            </a:extLst>
          </p:cNvPr>
          <p:cNvSpPr txBox="1"/>
          <p:nvPr/>
        </p:nvSpPr>
        <p:spPr>
          <a:xfrm>
            <a:off x="5447948" y="1247674"/>
            <a:ext cx="5960976" cy="400110"/>
          </a:xfrm>
          <a:prstGeom prst="rect">
            <a:avLst/>
          </a:prstGeom>
          <a:noFill/>
        </p:spPr>
        <p:txBody>
          <a:bodyPr wrap="square" rtlCol="0">
            <a:spAutoFit/>
          </a:bodyPr>
          <a:lstStyle/>
          <a:p>
            <a:pPr algn="r"/>
            <a:r>
              <a:rPr lang="en-GB" sz="2000"/>
              <a:t>- someone you know</a:t>
            </a:r>
          </a:p>
        </p:txBody>
      </p:sp>
      <p:sp>
        <p:nvSpPr>
          <p:cNvPr id="7" name="TextBox 6">
            <a:extLst>
              <a:ext uri="{FF2B5EF4-FFF2-40B4-BE49-F238E27FC236}">
                <a16:creationId xmlns:a16="http://schemas.microsoft.com/office/drawing/2014/main" id="{7A361473-669B-822D-15E4-62C5A11AF7E2}"/>
              </a:ext>
            </a:extLst>
          </p:cNvPr>
          <p:cNvSpPr txBox="1"/>
          <p:nvPr/>
        </p:nvSpPr>
        <p:spPr>
          <a:xfrm>
            <a:off x="5447949" y="4848980"/>
            <a:ext cx="5960975" cy="1200329"/>
          </a:xfrm>
          <a:prstGeom prst="rect">
            <a:avLst/>
          </a:prstGeom>
          <a:noFill/>
        </p:spPr>
        <p:txBody>
          <a:bodyPr wrap="square" rtlCol="0">
            <a:spAutoFit/>
          </a:bodyPr>
          <a:lstStyle/>
          <a:p>
            <a:pPr algn="ctr"/>
            <a:r>
              <a:rPr lang="en-GB" sz="3600"/>
              <a:t>Just don’t expect to learn everything within 12 hours.</a:t>
            </a:r>
          </a:p>
        </p:txBody>
      </p:sp>
      <p:sp>
        <p:nvSpPr>
          <p:cNvPr id="8" name="TextBox 7">
            <a:extLst>
              <a:ext uri="{FF2B5EF4-FFF2-40B4-BE49-F238E27FC236}">
                <a16:creationId xmlns:a16="http://schemas.microsoft.com/office/drawing/2014/main" id="{6CE2A7F3-8695-30B4-23AD-DE960C848085}"/>
              </a:ext>
            </a:extLst>
          </p:cNvPr>
          <p:cNvSpPr txBox="1"/>
          <p:nvPr/>
        </p:nvSpPr>
        <p:spPr>
          <a:xfrm>
            <a:off x="5447947" y="3762852"/>
            <a:ext cx="5960975" cy="646331"/>
          </a:xfrm>
          <a:prstGeom prst="rect">
            <a:avLst/>
          </a:prstGeom>
          <a:noFill/>
        </p:spPr>
        <p:txBody>
          <a:bodyPr wrap="square" rtlCol="0">
            <a:spAutoFit/>
          </a:bodyPr>
          <a:lstStyle/>
          <a:p>
            <a:pPr algn="ctr"/>
            <a:r>
              <a:rPr lang="en-GB" sz="3600">
                <a:solidFill>
                  <a:schemeClr val="accent2"/>
                </a:solidFill>
              </a:rPr>
              <a:t>You’ll have lots of fun</a:t>
            </a:r>
            <a:r>
              <a:rPr lang="en-GB" sz="1000">
                <a:solidFill>
                  <a:schemeClr val="accent2"/>
                </a:solidFill>
              </a:rPr>
              <a:t>ctions</a:t>
            </a:r>
            <a:r>
              <a:rPr lang="en-GB" sz="3600">
                <a:solidFill>
                  <a:schemeClr val="accent2"/>
                </a:solidFill>
              </a:rPr>
              <a:t>!</a:t>
            </a:r>
          </a:p>
        </p:txBody>
      </p:sp>
    </p:spTree>
    <p:extLst>
      <p:ext uri="{BB962C8B-B14F-4D97-AF65-F5344CB8AC3E}">
        <p14:creationId xmlns:p14="http://schemas.microsoft.com/office/powerpoint/2010/main" val="1305110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8BD-E976-4213-D59D-CB201A2C3E41}"/>
              </a:ext>
            </a:extLst>
          </p:cNvPr>
          <p:cNvSpPr txBox="1">
            <a:spLocks/>
          </p:cNvSpPr>
          <p:nvPr/>
        </p:nvSpPr>
        <p:spPr>
          <a:xfrm>
            <a:off x="0" y="3931202"/>
            <a:ext cx="12192000" cy="6066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Week 1</a:t>
            </a:r>
          </a:p>
        </p:txBody>
      </p:sp>
      <p:sp>
        <p:nvSpPr>
          <p:cNvPr id="3" name="Title 1">
            <a:extLst>
              <a:ext uri="{FF2B5EF4-FFF2-40B4-BE49-F238E27FC236}">
                <a16:creationId xmlns:a16="http://schemas.microsoft.com/office/drawing/2014/main" id="{C8A278F4-5C69-C6BA-9187-E39ED4DACD0F}"/>
              </a:ext>
            </a:extLst>
          </p:cNvPr>
          <p:cNvSpPr txBox="1">
            <a:spLocks/>
          </p:cNvSpPr>
          <p:nvPr/>
        </p:nvSpPr>
        <p:spPr>
          <a:xfrm>
            <a:off x="0" y="4691778"/>
            <a:ext cx="12192000" cy="71913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i="1">
                <a:latin typeface="JetBrains Mono NL Medium"/>
                <a:ea typeface="JetBrains Mono NL Medium" panose="02000009000000000000" pitchFamily="49" charset="0"/>
                <a:cs typeface="JetBrains Mono NL Medium" panose="02000009000000000000" pitchFamily="49" charset="0"/>
              </a:rPr>
              <a:t>Variables, Datatypes &amp; Exceptions</a:t>
            </a:r>
            <a:endParaRPr lang="en-GB" sz="4000" i="1">
              <a:latin typeface="JetBrains Mono NL Medium" panose="02000009000000000000" pitchFamily="49" charset="0"/>
              <a:ea typeface="JetBrains Mono NL Medium" panose="02000009000000000000" pitchFamily="49" charset="0"/>
              <a:cs typeface="JetBrains Mono NL Medium" panose="02000009000000000000" pitchFamily="49" charset="0"/>
            </a:endParaRPr>
          </a:p>
        </p:txBody>
      </p:sp>
    </p:spTree>
    <p:extLst>
      <p:ext uri="{BB962C8B-B14F-4D97-AF65-F5344CB8AC3E}">
        <p14:creationId xmlns:p14="http://schemas.microsoft.com/office/powerpoint/2010/main" val="32346492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003A8F-8888-1B01-4E4E-0E1947FF2D7B}"/>
              </a:ext>
            </a:extLst>
          </p:cNvPr>
          <p:cNvSpPr>
            <a:spLocks noGrp="1"/>
          </p:cNvSpPr>
          <p:nvPr>
            <p:ph type="title"/>
          </p:nvPr>
        </p:nvSpPr>
        <p:spPr>
          <a:xfrm>
            <a:off x="1620000" y="365125"/>
            <a:ext cx="8952000" cy="1325563"/>
          </a:xfrm>
        </p:spPr>
        <p:txBody>
          <a:bodyPr/>
          <a:lstStyle/>
          <a:p>
            <a:pPr algn="ctr"/>
            <a:r>
              <a:rPr lang="en-GB"/>
              <a:t>By The End of Today...</a:t>
            </a:r>
          </a:p>
        </p:txBody>
      </p:sp>
      <p:sp>
        <p:nvSpPr>
          <p:cNvPr id="4" name="TextBox 3">
            <a:extLst>
              <a:ext uri="{FF2B5EF4-FFF2-40B4-BE49-F238E27FC236}">
                <a16:creationId xmlns:a16="http://schemas.microsoft.com/office/drawing/2014/main" id="{93380BB7-0266-2D75-D28A-84BDEC3A7DC8}"/>
              </a:ext>
            </a:extLst>
          </p:cNvPr>
          <p:cNvSpPr txBox="1"/>
          <p:nvPr/>
        </p:nvSpPr>
        <p:spPr>
          <a:xfrm>
            <a:off x="1792522" y="4770659"/>
            <a:ext cx="4115229" cy="584775"/>
          </a:xfrm>
          <a:prstGeom prst="rect">
            <a:avLst/>
          </a:prstGeom>
          <a:noFill/>
        </p:spPr>
        <p:txBody>
          <a:bodyPr wrap="none" rtlCol="0">
            <a:spAutoFit/>
          </a:bodyPr>
          <a:lstStyle/>
          <a:p>
            <a:r>
              <a:rPr lang="en-GB" sz="3200"/>
              <a:t>Using basic functions</a:t>
            </a:r>
          </a:p>
        </p:txBody>
      </p:sp>
      <p:sp>
        <p:nvSpPr>
          <p:cNvPr id="5" name="TextBox 4">
            <a:extLst>
              <a:ext uri="{FF2B5EF4-FFF2-40B4-BE49-F238E27FC236}">
                <a16:creationId xmlns:a16="http://schemas.microsoft.com/office/drawing/2014/main" id="{2EBEBA5A-0DA9-879E-BB8E-EED20577D593}"/>
              </a:ext>
            </a:extLst>
          </p:cNvPr>
          <p:cNvSpPr txBox="1"/>
          <p:nvPr/>
        </p:nvSpPr>
        <p:spPr>
          <a:xfrm>
            <a:off x="7725486" y="4770659"/>
            <a:ext cx="2566728" cy="584775"/>
          </a:xfrm>
          <a:prstGeom prst="rect">
            <a:avLst/>
          </a:prstGeom>
          <a:noFill/>
        </p:spPr>
        <p:txBody>
          <a:bodyPr wrap="none" rtlCol="0">
            <a:spAutoFit/>
          </a:bodyPr>
          <a:lstStyle/>
          <a:p>
            <a:r>
              <a:rPr lang="en-GB" sz="3200"/>
              <a:t>Type Casting</a:t>
            </a:r>
          </a:p>
        </p:txBody>
      </p:sp>
      <p:sp>
        <p:nvSpPr>
          <p:cNvPr id="6" name="TextBox 5">
            <a:extLst>
              <a:ext uri="{FF2B5EF4-FFF2-40B4-BE49-F238E27FC236}">
                <a16:creationId xmlns:a16="http://schemas.microsoft.com/office/drawing/2014/main" id="{489AFAF5-2416-8F10-1AED-B3B52EC95875}"/>
              </a:ext>
            </a:extLst>
          </p:cNvPr>
          <p:cNvSpPr txBox="1"/>
          <p:nvPr/>
        </p:nvSpPr>
        <p:spPr>
          <a:xfrm>
            <a:off x="9503438" y="1629611"/>
            <a:ext cx="2137124" cy="2062103"/>
          </a:xfrm>
          <a:prstGeom prst="rect">
            <a:avLst/>
          </a:prstGeom>
          <a:noFill/>
        </p:spPr>
        <p:txBody>
          <a:bodyPr wrap="none" rtlCol="0">
            <a:spAutoFit/>
          </a:bodyPr>
          <a:lstStyle/>
          <a:p>
            <a:r>
              <a:rPr lang="en-GB" sz="3200"/>
              <a:t>Datatypes</a:t>
            </a:r>
          </a:p>
          <a:p>
            <a:pPr marL="457200" indent="-457200">
              <a:buFont typeface="Arial" panose="020B0604020202020204" pitchFamily="34" charset="0"/>
              <a:buChar char="•"/>
            </a:pPr>
            <a:r>
              <a:rPr lang="en-GB" sz="3200"/>
              <a:t>Integers</a:t>
            </a:r>
          </a:p>
          <a:p>
            <a:pPr marL="457200" indent="-457200">
              <a:buFont typeface="Arial" panose="020B0604020202020204" pitchFamily="34" charset="0"/>
              <a:buChar char="•"/>
            </a:pPr>
            <a:r>
              <a:rPr lang="en-GB" sz="3200"/>
              <a:t>Floats</a:t>
            </a:r>
          </a:p>
          <a:p>
            <a:pPr marL="457200" indent="-457200">
              <a:buFont typeface="Arial" panose="020B0604020202020204" pitchFamily="34" charset="0"/>
              <a:buChar char="•"/>
            </a:pPr>
            <a:r>
              <a:rPr lang="en-GB" sz="3200"/>
              <a:t>Strings</a:t>
            </a:r>
          </a:p>
        </p:txBody>
      </p:sp>
      <p:sp>
        <p:nvSpPr>
          <p:cNvPr id="7" name="TextBox 6">
            <a:extLst>
              <a:ext uri="{FF2B5EF4-FFF2-40B4-BE49-F238E27FC236}">
                <a16:creationId xmlns:a16="http://schemas.microsoft.com/office/drawing/2014/main" id="{9B7D04A7-9872-FC2A-4872-318D25A1DD49}"/>
              </a:ext>
            </a:extLst>
          </p:cNvPr>
          <p:cNvSpPr txBox="1"/>
          <p:nvPr/>
        </p:nvSpPr>
        <p:spPr>
          <a:xfrm>
            <a:off x="3172746" y="5888343"/>
            <a:ext cx="5846508" cy="584775"/>
          </a:xfrm>
          <a:prstGeom prst="rect">
            <a:avLst/>
          </a:prstGeom>
          <a:noFill/>
        </p:spPr>
        <p:txBody>
          <a:bodyPr wrap="square" rtlCol="0">
            <a:spAutoFit/>
          </a:bodyPr>
          <a:lstStyle/>
          <a:p>
            <a:r>
              <a:rPr lang="en-GB" sz="3200"/>
              <a:t>Exceptions &amp; Basic Debugging</a:t>
            </a:r>
          </a:p>
        </p:txBody>
      </p:sp>
      <p:sp>
        <p:nvSpPr>
          <p:cNvPr id="8" name="TextBox 7">
            <a:extLst>
              <a:ext uri="{FF2B5EF4-FFF2-40B4-BE49-F238E27FC236}">
                <a16:creationId xmlns:a16="http://schemas.microsoft.com/office/drawing/2014/main" id="{6F7BC624-E362-60F3-36DD-CB17DF2BE889}"/>
              </a:ext>
            </a:extLst>
          </p:cNvPr>
          <p:cNvSpPr txBox="1"/>
          <p:nvPr/>
        </p:nvSpPr>
        <p:spPr>
          <a:xfrm>
            <a:off x="4962621" y="1905753"/>
            <a:ext cx="1890261" cy="584775"/>
          </a:xfrm>
          <a:prstGeom prst="rect">
            <a:avLst/>
          </a:prstGeom>
          <a:noFill/>
        </p:spPr>
        <p:txBody>
          <a:bodyPr wrap="none" rtlCol="0">
            <a:spAutoFit/>
          </a:bodyPr>
          <a:lstStyle/>
          <a:p>
            <a:r>
              <a:rPr lang="en-GB" sz="3200"/>
              <a:t>Variables</a:t>
            </a:r>
          </a:p>
        </p:txBody>
      </p:sp>
      <p:sp>
        <p:nvSpPr>
          <p:cNvPr id="9" name="TextBox 8">
            <a:extLst>
              <a:ext uri="{FF2B5EF4-FFF2-40B4-BE49-F238E27FC236}">
                <a16:creationId xmlns:a16="http://schemas.microsoft.com/office/drawing/2014/main" id="{82794CD7-B5D4-9598-3FDE-6287ED6AC5CE}"/>
              </a:ext>
            </a:extLst>
          </p:cNvPr>
          <p:cNvSpPr txBox="1"/>
          <p:nvPr/>
        </p:nvSpPr>
        <p:spPr>
          <a:xfrm>
            <a:off x="819763" y="2490528"/>
            <a:ext cx="2183611" cy="584775"/>
          </a:xfrm>
          <a:prstGeom prst="rect">
            <a:avLst/>
          </a:prstGeom>
          <a:noFill/>
        </p:spPr>
        <p:txBody>
          <a:bodyPr wrap="none" rtlCol="0">
            <a:spAutoFit/>
          </a:bodyPr>
          <a:lstStyle/>
          <a:p>
            <a:r>
              <a:rPr lang="en-GB" sz="3200"/>
              <a:t>Operations</a:t>
            </a:r>
          </a:p>
        </p:txBody>
      </p:sp>
      <p:sp>
        <p:nvSpPr>
          <p:cNvPr id="10" name="TextBox 9">
            <a:extLst>
              <a:ext uri="{FF2B5EF4-FFF2-40B4-BE49-F238E27FC236}">
                <a16:creationId xmlns:a16="http://schemas.microsoft.com/office/drawing/2014/main" id="{5ECEF6B0-BFFF-57A8-14A6-741FDC213C5F}"/>
              </a:ext>
            </a:extLst>
          </p:cNvPr>
          <p:cNvSpPr txBox="1"/>
          <p:nvPr/>
        </p:nvSpPr>
        <p:spPr>
          <a:xfrm>
            <a:off x="2580251" y="2992386"/>
            <a:ext cx="7031498" cy="1446550"/>
          </a:xfrm>
          <a:prstGeom prst="rect">
            <a:avLst/>
          </a:prstGeom>
          <a:noFill/>
        </p:spPr>
        <p:txBody>
          <a:bodyPr wrap="square" rtlCol="0">
            <a:spAutoFit/>
          </a:bodyPr>
          <a:lstStyle/>
          <a:p>
            <a:pPr algn="ctr"/>
            <a:r>
              <a:rPr lang="en-GB" sz="4400" b="1">
                <a:solidFill>
                  <a:schemeClr val="accent6"/>
                </a:solidFill>
              </a:rPr>
              <a:t>You should be able to make basic Python scripts</a:t>
            </a:r>
          </a:p>
        </p:txBody>
      </p:sp>
    </p:spTree>
    <p:extLst>
      <p:ext uri="{BB962C8B-B14F-4D97-AF65-F5344CB8AC3E}">
        <p14:creationId xmlns:p14="http://schemas.microsoft.com/office/powerpoint/2010/main" val="59228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11AC-F850-6ED7-E33F-AC7DF203A8E6}"/>
              </a:ext>
            </a:extLst>
          </p:cNvPr>
          <p:cNvSpPr>
            <a:spLocks noGrp="1"/>
          </p:cNvSpPr>
          <p:nvPr>
            <p:ph type="title"/>
          </p:nvPr>
        </p:nvSpPr>
        <p:spPr>
          <a:xfrm>
            <a:off x="1740693" y="2820694"/>
            <a:ext cx="8952000" cy="1325563"/>
          </a:xfrm>
        </p:spPr>
        <p:txBody>
          <a:bodyPr/>
          <a:lstStyle/>
          <a:p>
            <a:pPr algn="ctr"/>
            <a:r>
              <a:rPr lang="en-GB"/>
              <a:t>Programs Do </a:t>
            </a:r>
            <a:r>
              <a:rPr lang="en-GB">
                <a:solidFill>
                  <a:schemeClr val="accent2"/>
                </a:solidFill>
              </a:rPr>
              <a:t>Things</a:t>
            </a:r>
            <a:r>
              <a:rPr lang="en-GB"/>
              <a:t> To </a:t>
            </a:r>
            <a:r>
              <a:rPr lang="en-GB">
                <a:solidFill>
                  <a:schemeClr val="accent3"/>
                </a:solidFill>
              </a:rPr>
              <a:t>Data</a:t>
            </a:r>
          </a:p>
        </p:txBody>
      </p:sp>
      <p:sp>
        <p:nvSpPr>
          <p:cNvPr id="3" name="TextBox 2">
            <a:extLst>
              <a:ext uri="{FF2B5EF4-FFF2-40B4-BE49-F238E27FC236}">
                <a16:creationId xmlns:a16="http://schemas.microsoft.com/office/drawing/2014/main" id="{7DB2E446-A3EB-EC75-2F11-A6475F8B84B5}"/>
              </a:ext>
            </a:extLst>
          </p:cNvPr>
          <p:cNvSpPr txBox="1"/>
          <p:nvPr/>
        </p:nvSpPr>
        <p:spPr>
          <a:xfrm>
            <a:off x="7425357" y="4549993"/>
            <a:ext cx="3635932" cy="461665"/>
          </a:xfrm>
          <a:prstGeom prst="rect">
            <a:avLst/>
          </a:prstGeom>
          <a:noFill/>
        </p:spPr>
        <p:txBody>
          <a:bodyPr wrap="none" rtlCol="0">
            <a:spAutoFit/>
          </a:bodyPr>
          <a:lstStyle/>
          <a:p>
            <a:r>
              <a:rPr lang="en-GB" sz="2400">
                <a:solidFill>
                  <a:schemeClr val="accent3"/>
                </a:solidFill>
              </a:rPr>
              <a:t>How can we reference it?</a:t>
            </a:r>
          </a:p>
        </p:txBody>
      </p:sp>
      <p:sp>
        <p:nvSpPr>
          <p:cNvPr id="4" name="TextBox 3">
            <a:extLst>
              <a:ext uri="{FF2B5EF4-FFF2-40B4-BE49-F238E27FC236}">
                <a16:creationId xmlns:a16="http://schemas.microsoft.com/office/drawing/2014/main" id="{FF6A6F9B-28FF-DF66-B142-34C176CA5476}"/>
              </a:ext>
            </a:extLst>
          </p:cNvPr>
          <p:cNvSpPr txBox="1"/>
          <p:nvPr/>
        </p:nvSpPr>
        <p:spPr>
          <a:xfrm>
            <a:off x="1080500" y="4517473"/>
            <a:ext cx="2904962" cy="461665"/>
          </a:xfrm>
          <a:prstGeom prst="rect">
            <a:avLst/>
          </a:prstGeom>
          <a:noFill/>
        </p:spPr>
        <p:txBody>
          <a:bodyPr wrap="none" rtlCol="0">
            <a:spAutoFit/>
          </a:bodyPr>
          <a:lstStyle/>
          <a:p>
            <a:r>
              <a:rPr lang="en-GB" sz="2400">
                <a:solidFill>
                  <a:schemeClr val="accent3"/>
                </a:solidFill>
              </a:rPr>
              <a:t>What types of data?</a:t>
            </a:r>
          </a:p>
        </p:txBody>
      </p:sp>
      <p:sp>
        <p:nvSpPr>
          <p:cNvPr id="5" name="TextBox 4">
            <a:extLst>
              <a:ext uri="{FF2B5EF4-FFF2-40B4-BE49-F238E27FC236}">
                <a16:creationId xmlns:a16="http://schemas.microsoft.com/office/drawing/2014/main" id="{38214864-B6D6-B344-737B-55BD5493D195}"/>
              </a:ext>
            </a:extLst>
          </p:cNvPr>
          <p:cNvSpPr txBox="1"/>
          <p:nvPr/>
        </p:nvSpPr>
        <p:spPr>
          <a:xfrm>
            <a:off x="3288648" y="5452549"/>
            <a:ext cx="5856090" cy="461665"/>
          </a:xfrm>
          <a:prstGeom prst="rect">
            <a:avLst/>
          </a:prstGeom>
          <a:noFill/>
        </p:spPr>
        <p:txBody>
          <a:bodyPr wrap="none" rtlCol="0">
            <a:spAutoFit/>
          </a:bodyPr>
          <a:lstStyle/>
          <a:p>
            <a:r>
              <a:rPr lang="en-GB" sz="2400">
                <a:solidFill>
                  <a:schemeClr val="accent3"/>
                </a:solidFill>
              </a:rPr>
              <a:t>How do we represent this data in Python?</a:t>
            </a:r>
          </a:p>
        </p:txBody>
      </p:sp>
      <p:sp>
        <p:nvSpPr>
          <p:cNvPr id="6" name="TextBox 5">
            <a:extLst>
              <a:ext uri="{FF2B5EF4-FFF2-40B4-BE49-F238E27FC236}">
                <a16:creationId xmlns:a16="http://schemas.microsoft.com/office/drawing/2014/main" id="{907E125F-CA66-D11B-605A-EE4A0225CEC3}"/>
              </a:ext>
            </a:extLst>
          </p:cNvPr>
          <p:cNvSpPr txBox="1"/>
          <p:nvPr/>
        </p:nvSpPr>
        <p:spPr>
          <a:xfrm>
            <a:off x="3393176" y="712953"/>
            <a:ext cx="5405647" cy="461665"/>
          </a:xfrm>
          <a:prstGeom prst="rect">
            <a:avLst/>
          </a:prstGeom>
          <a:noFill/>
        </p:spPr>
        <p:txBody>
          <a:bodyPr wrap="none" rtlCol="0">
            <a:spAutoFit/>
          </a:bodyPr>
          <a:lstStyle/>
          <a:p>
            <a:r>
              <a:rPr lang="en-GB" sz="2400">
                <a:solidFill>
                  <a:schemeClr val="accent2"/>
                </a:solidFill>
              </a:rPr>
              <a:t>In what order do these things happen?</a:t>
            </a:r>
          </a:p>
        </p:txBody>
      </p:sp>
      <p:sp>
        <p:nvSpPr>
          <p:cNvPr id="7" name="TextBox 6">
            <a:extLst>
              <a:ext uri="{FF2B5EF4-FFF2-40B4-BE49-F238E27FC236}">
                <a16:creationId xmlns:a16="http://schemas.microsoft.com/office/drawing/2014/main" id="{471DEDB2-81AC-7E84-9A80-FFC153DAB479}"/>
              </a:ext>
            </a:extLst>
          </p:cNvPr>
          <p:cNvSpPr txBox="1"/>
          <p:nvPr/>
        </p:nvSpPr>
        <p:spPr>
          <a:xfrm>
            <a:off x="1080500" y="1878861"/>
            <a:ext cx="3438762" cy="461665"/>
          </a:xfrm>
          <a:prstGeom prst="rect">
            <a:avLst/>
          </a:prstGeom>
          <a:noFill/>
        </p:spPr>
        <p:txBody>
          <a:bodyPr wrap="none" rtlCol="0">
            <a:spAutoFit/>
          </a:bodyPr>
          <a:lstStyle/>
          <a:p>
            <a:r>
              <a:rPr lang="en-GB" sz="2400">
                <a:solidFill>
                  <a:schemeClr val="accent2"/>
                </a:solidFill>
              </a:rPr>
              <a:t>What things can we do?</a:t>
            </a:r>
          </a:p>
        </p:txBody>
      </p:sp>
      <p:sp>
        <p:nvSpPr>
          <p:cNvPr id="8" name="TextBox 7">
            <a:extLst>
              <a:ext uri="{FF2B5EF4-FFF2-40B4-BE49-F238E27FC236}">
                <a16:creationId xmlns:a16="http://schemas.microsoft.com/office/drawing/2014/main" id="{199E615A-64AB-90EE-C473-0292EDEE6D7E}"/>
              </a:ext>
            </a:extLst>
          </p:cNvPr>
          <p:cNvSpPr txBox="1"/>
          <p:nvPr/>
        </p:nvSpPr>
        <p:spPr>
          <a:xfrm>
            <a:off x="5368739" y="1878860"/>
            <a:ext cx="6006773" cy="461665"/>
          </a:xfrm>
          <a:prstGeom prst="rect">
            <a:avLst/>
          </a:prstGeom>
          <a:noFill/>
        </p:spPr>
        <p:txBody>
          <a:bodyPr wrap="none" rtlCol="0">
            <a:spAutoFit/>
          </a:bodyPr>
          <a:lstStyle/>
          <a:p>
            <a:r>
              <a:rPr lang="en-GB" sz="2400">
                <a:solidFill>
                  <a:schemeClr val="accent2"/>
                </a:solidFill>
              </a:rPr>
              <a:t>What can our program ultimately produce?</a:t>
            </a:r>
          </a:p>
        </p:txBody>
      </p:sp>
    </p:spTree>
    <p:extLst>
      <p:ext uri="{BB962C8B-B14F-4D97-AF65-F5344CB8AC3E}">
        <p14:creationId xmlns:p14="http://schemas.microsoft.com/office/powerpoint/2010/main" val="255236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1BA0-1599-E5A9-62E4-1724C01BAC22}"/>
              </a:ext>
            </a:extLst>
          </p:cNvPr>
          <p:cNvSpPr>
            <a:spLocks noGrp="1"/>
          </p:cNvSpPr>
          <p:nvPr>
            <p:ph type="title"/>
          </p:nvPr>
        </p:nvSpPr>
        <p:spPr>
          <a:xfrm>
            <a:off x="1620000" y="2766218"/>
            <a:ext cx="8952000" cy="1325563"/>
          </a:xfrm>
        </p:spPr>
        <p:txBody>
          <a:bodyPr/>
          <a:lstStyle/>
          <a:p>
            <a:r>
              <a:rPr lang="en-GB"/>
              <a:t>Variables</a:t>
            </a:r>
          </a:p>
        </p:txBody>
      </p:sp>
    </p:spTree>
    <p:extLst>
      <p:ext uri="{BB962C8B-B14F-4D97-AF65-F5344CB8AC3E}">
        <p14:creationId xmlns:p14="http://schemas.microsoft.com/office/powerpoint/2010/main" val="187928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5D05-14EE-E813-57B4-BC869E4A5CBF}"/>
              </a:ext>
            </a:extLst>
          </p:cNvPr>
          <p:cNvSpPr>
            <a:spLocks noGrp="1"/>
          </p:cNvSpPr>
          <p:nvPr>
            <p:ph type="title"/>
          </p:nvPr>
        </p:nvSpPr>
        <p:spPr/>
        <p:txBody>
          <a:bodyPr/>
          <a:lstStyle/>
          <a:p>
            <a:r>
              <a:rPr lang="en-GB"/>
              <a:t>Variables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7D9B9D0-4C62-0016-9CE5-EACF72338D6B}"/>
                  </a:ext>
                </a:extLst>
              </p:cNvPr>
              <p:cNvSpPr txBox="1"/>
              <p:nvPr/>
            </p:nvSpPr>
            <p:spPr>
              <a:xfrm>
                <a:off x="2982679" y="2402945"/>
                <a:ext cx="622664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8000" b="0" i="1" smtClean="0">
                          <a:latin typeface="Cambria Math" panose="02040503050406030204" pitchFamily="18" charset="0"/>
                        </a:rPr>
                        <m:t>42+</m:t>
                      </m:r>
                      <m:r>
                        <a:rPr lang="en-GB" sz="8000" b="0" i="1" smtClean="0">
                          <a:solidFill>
                            <a:schemeClr val="accent3"/>
                          </a:solidFill>
                          <a:latin typeface="Cambria Math" panose="02040503050406030204" pitchFamily="18" charset="0"/>
                        </a:rPr>
                        <m:t>𝑥</m:t>
                      </m:r>
                      <m:r>
                        <a:rPr lang="en-GB" sz="8000" b="0" i="1" smtClean="0">
                          <a:latin typeface="Cambria Math" panose="02040503050406030204" pitchFamily="18" charset="0"/>
                        </a:rPr>
                        <m:t>=111</m:t>
                      </m:r>
                    </m:oMath>
                  </m:oMathPara>
                </a14:m>
                <a:endParaRPr lang="en-GB" sz="8000"/>
              </a:p>
            </p:txBody>
          </p:sp>
        </mc:Choice>
        <mc:Fallback>
          <p:sp>
            <p:nvSpPr>
              <p:cNvPr id="3" name="TextBox 2">
                <a:extLst>
                  <a:ext uri="{FF2B5EF4-FFF2-40B4-BE49-F238E27FC236}">
                    <a16:creationId xmlns:a16="http://schemas.microsoft.com/office/drawing/2014/main" id="{87D9B9D0-4C62-0016-9CE5-EACF72338D6B}"/>
                  </a:ext>
                </a:extLst>
              </p:cNvPr>
              <p:cNvSpPr txBox="1">
                <a:spLocks noRot="1" noChangeAspect="1" noMove="1" noResize="1" noEditPoints="1" noAdjustHandles="1" noChangeArrowheads="1" noChangeShapeType="1" noTextEdit="1"/>
              </p:cNvSpPr>
              <p:nvPr/>
            </p:nvSpPr>
            <p:spPr>
              <a:xfrm>
                <a:off x="2982679" y="2402945"/>
                <a:ext cx="6226641" cy="123110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CCC8AFD-EDC0-C680-72DB-3D7BF1BC72E5}"/>
                  </a:ext>
                </a:extLst>
              </p:cNvPr>
              <p:cNvSpPr txBox="1"/>
              <p:nvPr/>
            </p:nvSpPr>
            <p:spPr>
              <a:xfrm>
                <a:off x="1006851" y="4346308"/>
                <a:ext cx="4314130" cy="923330"/>
              </a:xfrm>
              <a:prstGeom prst="rect">
                <a:avLst/>
              </a:prstGeom>
              <a:noFill/>
            </p:spPr>
            <p:txBody>
              <a:bodyPr wrap="none" rtlCol="0">
                <a:spAutoFit/>
              </a:bodyPr>
              <a:lstStyle/>
              <a:p>
                <a14:m>
                  <m:oMath xmlns:m="http://schemas.openxmlformats.org/officeDocument/2006/math">
                    <m:r>
                      <a:rPr lang="en-GB" sz="5400" b="0" i="1" smtClean="0">
                        <a:solidFill>
                          <a:schemeClr val="accent3"/>
                        </a:solidFill>
                        <a:latin typeface="Cambria Math" panose="02040503050406030204" pitchFamily="18" charset="0"/>
                      </a:rPr>
                      <m:t>𝑥</m:t>
                    </m:r>
                  </m:oMath>
                </a14:m>
                <a:r>
                  <a:rPr lang="en-GB" sz="5400"/>
                  <a:t> has a name</a:t>
                </a:r>
              </a:p>
            </p:txBody>
          </p:sp>
        </mc:Choice>
        <mc:Fallback>
          <p:sp>
            <p:nvSpPr>
              <p:cNvPr id="5" name="TextBox 4">
                <a:extLst>
                  <a:ext uri="{FF2B5EF4-FFF2-40B4-BE49-F238E27FC236}">
                    <a16:creationId xmlns:a16="http://schemas.microsoft.com/office/drawing/2014/main" id="{CCCC8AFD-EDC0-C680-72DB-3D7BF1BC72E5}"/>
                  </a:ext>
                </a:extLst>
              </p:cNvPr>
              <p:cNvSpPr txBox="1">
                <a:spLocks noRot="1" noChangeAspect="1" noMove="1" noResize="1" noEditPoints="1" noAdjustHandles="1" noChangeArrowheads="1" noChangeShapeType="1" noTextEdit="1"/>
              </p:cNvSpPr>
              <p:nvPr/>
            </p:nvSpPr>
            <p:spPr>
              <a:xfrm>
                <a:off x="1006851" y="4346308"/>
                <a:ext cx="4314130" cy="923330"/>
              </a:xfrm>
              <a:prstGeom prst="rect">
                <a:avLst/>
              </a:prstGeom>
              <a:blipFill>
                <a:blip r:embed="rId4"/>
                <a:stretch>
                  <a:fillRect t="-18543" r="-6638" b="-3973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06ED69A-7DD4-EA19-65A4-EA5037DA1864}"/>
                  </a:ext>
                </a:extLst>
              </p:cNvPr>
              <p:cNvSpPr txBox="1"/>
              <p:nvPr/>
            </p:nvSpPr>
            <p:spPr>
              <a:xfrm>
                <a:off x="6871020" y="4346308"/>
                <a:ext cx="4209935" cy="923330"/>
              </a:xfrm>
              <a:prstGeom prst="rect">
                <a:avLst/>
              </a:prstGeom>
              <a:noFill/>
            </p:spPr>
            <p:txBody>
              <a:bodyPr wrap="none" rtlCol="0">
                <a:spAutoFit/>
              </a:bodyPr>
              <a:lstStyle/>
              <a:p>
                <a14:m>
                  <m:oMath xmlns:m="http://schemas.openxmlformats.org/officeDocument/2006/math">
                    <m:r>
                      <a:rPr lang="en-GB" sz="5400" b="0" i="1" smtClean="0">
                        <a:solidFill>
                          <a:schemeClr val="accent3"/>
                        </a:solidFill>
                        <a:latin typeface="Cambria Math" panose="02040503050406030204" pitchFamily="18" charset="0"/>
                      </a:rPr>
                      <m:t>𝑥</m:t>
                    </m:r>
                  </m:oMath>
                </a14:m>
                <a:r>
                  <a:rPr lang="en-GB" sz="5400"/>
                  <a:t> has a value</a:t>
                </a:r>
              </a:p>
            </p:txBody>
          </p:sp>
        </mc:Choice>
        <mc:Fallback>
          <p:sp>
            <p:nvSpPr>
              <p:cNvPr id="6" name="TextBox 5">
                <a:extLst>
                  <a:ext uri="{FF2B5EF4-FFF2-40B4-BE49-F238E27FC236}">
                    <a16:creationId xmlns:a16="http://schemas.microsoft.com/office/drawing/2014/main" id="{C06ED69A-7DD4-EA19-65A4-EA5037DA1864}"/>
                  </a:ext>
                </a:extLst>
              </p:cNvPr>
              <p:cNvSpPr txBox="1">
                <a:spLocks noRot="1" noChangeAspect="1" noMove="1" noResize="1" noEditPoints="1" noAdjustHandles="1" noChangeArrowheads="1" noChangeShapeType="1" noTextEdit="1"/>
              </p:cNvSpPr>
              <p:nvPr/>
            </p:nvSpPr>
            <p:spPr>
              <a:xfrm>
                <a:off x="6871020" y="4346308"/>
                <a:ext cx="4209935" cy="923330"/>
              </a:xfrm>
              <a:prstGeom prst="rect">
                <a:avLst/>
              </a:prstGeom>
              <a:blipFill>
                <a:blip r:embed="rId5"/>
                <a:stretch>
                  <a:fillRect t="-18543" r="-6802" b="-39735"/>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5879ED4-4376-4578-249B-D3A345ABD4C2}"/>
              </a:ext>
            </a:extLst>
          </p:cNvPr>
          <p:cNvSpPr txBox="1"/>
          <p:nvPr/>
        </p:nvSpPr>
        <p:spPr>
          <a:xfrm>
            <a:off x="7875814" y="5274128"/>
            <a:ext cx="22043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a:ea typeface="Roboto"/>
                <a:cs typeface="Roboto"/>
              </a:rPr>
              <a:t>(nice)</a:t>
            </a:r>
          </a:p>
        </p:txBody>
      </p:sp>
    </p:spTree>
    <p:extLst>
      <p:ext uri="{BB962C8B-B14F-4D97-AF65-F5344CB8AC3E}">
        <p14:creationId xmlns:p14="http://schemas.microsoft.com/office/powerpoint/2010/main" val="131184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5D05-14EE-E813-57B4-BC869E4A5CBF}"/>
              </a:ext>
            </a:extLst>
          </p:cNvPr>
          <p:cNvSpPr>
            <a:spLocks noGrp="1"/>
          </p:cNvSpPr>
          <p:nvPr>
            <p:ph type="title"/>
          </p:nvPr>
        </p:nvSpPr>
        <p:spPr/>
        <p:txBody>
          <a:bodyPr/>
          <a:lstStyle/>
          <a:p>
            <a:r>
              <a:rPr lang="en-GB"/>
              <a:t>Variables</a:t>
            </a:r>
          </a:p>
        </p:txBody>
      </p:sp>
      <p:sp>
        <p:nvSpPr>
          <p:cNvPr id="5" name="TextBox 4">
            <a:extLst>
              <a:ext uri="{FF2B5EF4-FFF2-40B4-BE49-F238E27FC236}">
                <a16:creationId xmlns:a16="http://schemas.microsoft.com/office/drawing/2014/main" id="{CCCC8AFD-EDC0-C680-72DB-3D7BF1BC72E5}"/>
              </a:ext>
            </a:extLst>
          </p:cNvPr>
          <p:cNvSpPr txBox="1"/>
          <p:nvPr/>
        </p:nvSpPr>
        <p:spPr>
          <a:xfrm>
            <a:off x="534903" y="4454030"/>
            <a:ext cx="4912168" cy="707886"/>
          </a:xfrm>
          <a:prstGeom prst="rect">
            <a:avLst/>
          </a:prstGeom>
          <a:noFill/>
        </p:spPr>
        <p:txBody>
          <a:bodyPr wrap="square" rtlCol="0">
            <a:spAutoFit/>
          </a:bodyPr>
          <a:lstStyle/>
          <a:p>
            <a:r>
              <a:rPr kumimoji="0" lang="en-GB" sz="4000" b="0" i="0" u="none" strike="noStrike" kern="1200" cap="none" spc="0" normalizeH="0" baseline="0" noProof="0">
                <a:ln>
                  <a:noFill/>
                </a:ln>
                <a:solidFill>
                  <a:schemeClr val="accent3"/>
                </a:solidFill>
                <a:effectLst/>
                <a:uLnTx/>
                <a:uFillTx/>
                <a:latin typeface="JetBrains Mono Bold"/>
                <a:ea typeface="+mn-ea"/>
                <a:cs typeface="+mn-cs"/>
              </a:rPr>
              <a:t>hello</a:t>
            </a:r>
            <a:r>
              <a:rPr kumimoji="0" lang="en-GB" sz="4000" b="0" i="0" u="none" strike="noStrike" kern="1200" cap="none" spc="0" normalizeH="0" baseline="0" noProof="0">
                <a:ln>
                  <a:noFill/>
                </a:ln>
                <a:solidFill>
                  <a:srgbClr val="EB5757"/>
                </a:solidFill>
                <a:effectLst/>
                <a:uLnTx/>
                <a:uFillTx/>
                <a:latin typeface="JetBrains Mono Bold"/>
                <a:ea typeface="+mn-ea"/>
                <a:cs typeface="+mn-cs"/>
              </a:rPr>
              <a:t> </a:t>
            </a:r>
            <a:r>
              <a:rPr lang="en-GB" sz="4000"/>
              <a:t>has a name</a:t>
            </a:r>
          </a:p>
        </p:txBody>
      </p:sp>
      <p:sp>
        <p:nvSpPr>
          <p:cNvPr id="4" name="Rectangle: Rounded Corners 3">
            <a:extLst>
              <a:ext uri="{FF2B5EF4-FFF2-40B4-BE49-F238E27FC236}">
                <a16:creationId xmlns:a16="http://schemas.microsoft.com/office/drawing/2014/main" id="{70DB46D0-8985-6D95-9CC1-9A8BC9C14243}"/>
              </a:ext>
            </a:extLst>
          </p:cNvPr>
          <p:cNvSpPr/>
          <p:nvPr/>
        </p:nvSpPr>
        <p:spPr>
          <a:xfrm>
            <a:off x="2064774" y="2005781"/>
            <a:ext cx="7747820" cy="171081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a:solidFill>
                  <a:schemeClr val="accent1"/>
                </a:solidFill>
                <a:latin typeface="+mj-lt"/>
              </a:rPr>
              <a:t> </a:t>
            </a:r>
            <a:r>
              <a:rPr lang="en-GB" sz="4400">
                <a:solidFill>
                  <a:schemeClr val="accent3"/>
                </a:solidFill>
                <a:latin typeface="+mj-lt"/>
              </a:rPr>
              <a:t>hello</a:t>
            </a:r>
            <a:r>
              <a:rPr lang="en-GB" sz="4400">
                <a:latin typeface="+mj-lt"/>
              </a:rPr>
              <a:t> = 38</a:t>
            </a:r>
          </a:p>
        </p:txBody>
      </p:sp>
      <p:sp>
        <p:nvSpPr>
          <p:cNvPr id="7" name="TextBox 6">
            <a:extLst>
              <a:ext uri="{FF2B5EF4-FFF2-40B4-BE49-F238E27FC236}">
                <a16:creationId xmlns:a16="http://schemas.microsoft.com/office/drawing/2014/main" id="{7545E34A-6596-4979-BBF8-F4B151E240A2}"/>
              </a:ext>
            </a:extLst>
          </p:cNvPr>
          <p:cNvSpPr txBox="1"/>
          <p:nvPr/>
        </p:nvSpPr>
        <p:spPr>
          <a:xfrm>
            <a:off x="6744929" y="4454030"/>
            <a:ext cx="4912168" cy="707886"/>
          </a:xfrm>
          <a:prstGeom prst="rect">
            <a:avLst/>
          </a:prstGeom>
          <a:noFill/>
        </p:spPr>
        <p:txBody>
          <a:bodyPr wrap="square" rtlCol="0">
            <a:spAutoFit/>
          </a:bodyPr>
          <a:lstStyle/>
          <a:p>
            <a:r>
              <a:rPr kumimoji="0" lang="en-GB" sz="4000" b="0" i="0" u="none" strike="noStrike" kern="1200" cap="none" spc="0" normalizeH="0" baseline="0" noProof="0">
                <a:ln>
                  <a:noFill/>
                </a:ln>
                <a:solidFill>
                  <a:schemeClr val="accent3"/>
                </a:solidFill>
                <a:effectLst/>
                <a:uLnTx/>
                <a:uFillTx/>
                <a:latin typeface="JetBrains Mono Bold"/>
                <a:ea typeface="+mn-ea"/>
                <a:cs typeface="+mn-cs"/>
              </a:rPr>
              <a:t>hello</a:t>
            </a:r>
            <a:r>
              <a:rPr kumimoji="0" lang="en-GB" sz="4000" b="0" i="0" u="none" strike="noStrike" kern="1200" cap="none" spc="0" normalizeH="0" baseline="0" noProof="0">
                <a:ln>
                  <a:noFill/>
                </a:ln>
                <a:solidFill>
                  <a:srgbClr val="EB5757"/>
                </a:solidFill>
                <a:effectLst/>
                <a:uLnTx/>
                <a:uFillTx/>
                <a:latin typeface="JetBrains Mono Bold"/>
                <a:ea typeface="+mn-ea"/>
                <a:cs typeface="+mn-cs"/>
              </a:rPr>
              <a:t> </a:t>
            </a:r>
            <a:r>
              <a:rPr lang="en-GB" sz="4000"/>
              <a:t>has a value</a:t>
            </a:r>
          </a:p>
        </p:txBody>
      </p:sp>
      <p:cxnSp>
        <p:nvCxnSpPr>
          <p:cNvPr id="9" name="Straight Arrow Connector 8">
            <a:extLst>
              <a:ext uri="{FF2B5EF4-FFF2-40B4-BE49-F238E27FC236}">
                <a16:creationId xmlns:a16="http://schemas.microsoft.com/office/drawing/2014/main" id="{71F97CC9-521A-D0FF-DE0B-D98A516D9420}"/>
              </a:ext>
            </a:extLst>
          </p:cNvPr>
          <p:cNvCxnSpPr>
            <a:cxnSpLocks/>
          </p:cNvCxnSpPr>
          <p:nvPr/>
        </p:nvCxnSpPr>
        <p:spPr>
          <a:xfrm>
            <a:off x="2772697" y="1605839"/>
            <a:ext cx="1030633" cy="93755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C7C3BE-B0D8-6474-EE2A-8D31F32BB72B}"/>
              </a:ext>
            </a:extLst>
          </p:cNvPr>
          <p:cNvSpPr txBox="1"/>
          <p:nvPr/>
        </p:nvSpPr>
        <p:spPr>
          <a:xfrm>
            <a:off x="256775" y="977301"/>
            <a:ext cx="4137110" cy="954107"/>
          </a:xfrm>
          <a:prstGeom prst="rect">
            <a:avLst/>
          </a:prstGeom>
          <a:noFill/>
        </p:spPr>
        <p:txBody>
          <a:bodyPr wrap="square" rtlCol="0">
            <a:spAutoFit/>
          </a:bodyPr>
          <a:lstStyle/>
          <a:p>
            <a:r>
              <a:rPr lang="en-GB" sz="2800"/>
              <a:t>This means ‘is assigned’, </a:t>
            </a:r>
            <a:r>
              <a:rPr lang="en-GB" sz="2800">
                <a:solidFill>
                  <a:schemeClr val="accent1"/>
                </a:solidFill>
              </a:rPr>
              <a:t>not</a:t>
            </a:r>
            <a:r>
              <a:rPr lang="en-GB" sz="2800"/>
              <a:t> ‘equals’!</a:t>
            </a:r>
          </a:p>
        </p:txBody>
      </p:sp>
      <p:cxnSp>
        <p:nvCxnSpPr>
          <p:cNvPr id="15" name="Straight Arrow Connector 14">
            <a:extLst>
              <a:ext uri="{FF2B5EF4-FFF2-40B4-BE49-F238E27FC236}">
                <a16:creationId xmlns:a16="http://schemas.microsoft.com/office/drawing/2014/main" id="{29E32616-93FA-477D-E3B1-04BBC181D9F7}"/>
              </a:ext>
            </a:extLst>
          </p:cNvPr>
          <p:cNvCxnSpPr>
            <a:cxnSpLocks/>
          </p:cNvCxnSpPr>
          <p:nvPr/>
        </p:nvCxnSpPr>
        <p:spPr>
          <a:xfrm flipH="1">
            <a:off x="6096000" y="1616724"/>
            <a:ext cx="3105013" cy="10285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20B809-F73E-F38F-5C07-2E10447D2732}"/>
              </a:ext>
            </a:extLst>
          </p:cNvPr>
          <p:cNvSpPr txBox="1"/>
          <p:nvPr/>
        </p:nvSpPr>
        <p:spPr>
          <a:xfrm>
            <a:off x="8342564" y="977301"/>
            <a:ext cx="3314533" cy="954107"/>
          </a:xfrm>
          <a:prstGeom prst="rect">
            <a:avLst/>
          </a:prstGeom>
          <a:noFill/>
        </p:spPr>
        <p:txBody>
          <a:bodyPr wrap="square" rtlCol="0">
            <a:spAutoFit/>
          </a:bodyPr>
          <a:lstStyle/>
          <a:p>
            <a:pPr algn="r"/>
            <a:r>
              <a:rPr lang="en-GB" sz="2800"/>
              <a:t>This is the </a:t>
            </a:r>
            <a:r>
              <a:rPr lang="en-GB" sz="2800">
                <a:solidFill>
                  <a:schemeClr val="accent2"/>
                </a:solidFill>
              </a:rPr>
              <a:t>integer</a:t>
            </a:r>
          </a:p>
          <a:p>
            <a:pPr algn="r"/>
            <a:r>
              <a:rPr lang="en-GB" sz="2800"/>
              <a:t>datatype (int)</a:t>
            </a:r>
          </a:p>
        </p:txBody>
      </p:sp>
    </p:spTree>
    <p:extLst>
      <p:ext uri="{BB962C8B-B14F-4D97-AF65-F5344CB8AC3E}">
        <p14:creationId xmlns:p14="http://schemas.microsoft.com/office/powerpoint/2010/main" val="360157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24648-62A1-FDAF-F190-08676B6AD50B}"/>
              </a:ext>
            </a:extLst>
          </p:cNvPr>
          <p:cNvSpPr txBox="1"/>
          <p:nvPr/>
        </p:nvSpPr>
        <p:spPr>
          <a:xfrm>
            <a:off x="1" y="1167854"/>
            <a:ext cx="12192000" cy="3770263"/>
          </a:xfrm>
          <a:prstGeom prst="rect">
            <a:avLst/>
          </a:prstGeom>
          <a:noFill/>
        </p:spPr>
        <p:txBody>
          <a:bodyPr wrap="square" lIns="91440" tIns="45720" rIns="91440" bIns="45720" rtlCol="0" anchor="t">
            <a:spAutoFit/>
          </a:bodyPr>
          <a:lstStyle/>
          <a:p>
            <a:pPr algn="ctr"/>
            <a:r>
              <a:rPr lang="en-GB" sz="23900" b="1"/>
              <a:t>Hi</a:t>
            </a:r>
          </a:p>
        </p:txBody>
      </p:sp>
      <p:sp>
        <p:nvSpPr>
          <p:cNvPr id="3" name="TextBox 2">
            <a:extLst>
              <a:ext uri="{FF2B5EF4-FFF2-40B4-BE49-F238E27FC236}">
                <a16:creationId xmlns:a16="http://schemas.microsoft.com/office/drawing/2014/main" id="{A9F943A3-754A-8F33-7604-700BB7564D8A}"/>
              </a:ext>
            </a:extLst>
          </p:cNvPr>
          <p:cNvSpPr txBox="1"/>
          <p:nvPr/>
        </p:nvSpPr>
        <p:spPr>
          <a:xfrm>
            <a:off x="0" y="4414897"/>
            <a:ext cx="12191999" cy="523220"/>
          </a:xfrm>
          <a:prstGeom prst="rect">
            <a:avLst/>
          </a:prstGeom>
          <a:noFill/>
        </p:spPr>
        <p:txBody>
          <a:bodyPr wrap="square" rtlCol="0">
            <a:spAutoFit/>
          </a:bodyPr>
          <a:lstStyle/>
          <a:p>
            <a:pPr algn="ctr"/>
            <a:r>
              <a:rPr lang="en-GB" sz="2800"/>
              <a:t>(there’s a lot of you)</a:t>
            </a:r>
          </a:p>
        </p:txBody>
      </p:sp>
    </p:spTree>
    <p:extLst>
      <p:ext uri="{BB962C8B-B14F-4D97-AF65-F5344CB8AC3E}">
        <p14:creationId xmlns:p14="http://schemas.microsoft.com/office/powerpoint/2010/main" val="19979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5D05-14EE-E813-57B4-BC869E4A5CBF}"/>
              </a:ext>
            </a:extLst>
          </p:cNvPr>
          <p:cNvSpPr>
            <a:spLocks noGrp="1"/>
          </p:cNvSpPr>
          <p:nvPr>
            <p:ph type="title"/>
          </p:nvPr>
        </p:nvSpPr>
        <p:spPr/>
        <p:txBody>
          <a:bodyPr/>
          <a:lstStyle/>
          <a:p>
            <a:r>
              <a:rPr lang="en-GB"/>
              <a:t>Variable Names</a:t>
            </a:r>
          </a:p>
        </p:txBody>
      </p:sp>
      <p:pic>
        <p:nvPicPr>
          <p:cNvPr id="6" name="Picture 5">
            <a:extLst>
              <a:ext uri="{FF2B5EF4-FFF2-40B4-BE49-F238E27FC236}">
                <a16:creationId xmlns:a16="http://schemas.microsoft.com/office/drawing/2014/main" id="{96563030-D738-CFA3-C4A4-5ED965B56B40}"/>
              </a:ext>
            </a:extLst>
          </p:cNvPr>
          <p:cNvPicPr>
            <a:picLocks noChangeAspect="1"/>
          </p:cNvPicPr>
          <p:nvPr/>
        </p:nvPicPr>
        <p:blipFill>
          <a:blip r:embed="rId2"/>
          <a:stretch>
            <a:fillRect/>
          </a:stretch>
        </p:blipFill>
        <p:spPr>
          <a:xfrm>
            <a:off x="216309" y="2176218"/>
            <a:ext cx="11759381" cy="1664903"/>
          </a:xfrm>
          <a:prstGeom prst="rect">
            <a:avLst/>
          </a:prstGeom>
        </p:spPr>
      </p:pic>
      <p:sp>
        <p:nvSpPr>
          <p:cNvPr id="8" name="Rectangle 7">
            <a:extLst>
              <a:ext uri="{FF2B5EF4-FFF2-40B4-BE49-F238E27FC236}">
                <a16:creationId xmlns:a16="http://schemas.microsoft.com/office/drawing/2014/main" id="{CE339FFB-7995-8F88-8205-FBF0994262B0}"/>
              </a:ext>
            </a:extLst>
          </p:cNvPr>
          <p:cNvSpPr/>
          <p:nvPr/>
        </p:nvSpPr>
        <p:spPr>
          <a:xfrm>
            <a:off x="304800" y="2769008"/>
            <a:ext cx="3077497" cy="43999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4370B71-3B71-288C-32F2-DBC4972F0957}"/>
              </a:ext>
            </a:extLst>
          </p:cNvPr>
          <p:cNvSpPr txBox="1"/>
          <p:nvPr/>
        </p:nvSpPr>
        <p:spPr>
          <a:xfrm>
            <a:off x="796413" y="4326651"/>
            <a:ext cx="8220520" cy="1569660"/>
          </a:xfrm>
          <a:prstGeom prst="rect">
            <a:avLst/>
          </a:prstGeom>
          <a:noFill/>
        </p:spPr>
        <p:txBody>
          <a:bodyPr wrap="none" rtlCol="0">
            <a:spAutoFit/>
          </a:bodyPr>
          <a:lstStyle/>
          <a:p>
            <a:pPr marL="285750" indent="-285750">
              <a:buFont typeface="Arial" panose="020B0604020202020204" pitchFamily="34" charset="0"/>
              <a:buChar char="•"/>
            </a:pPr>
            <a:r>
              <a:rPr lang="en-GB" sz="3200">
                <a:solidFill>
                  <a:schemeClr val="accent1"/>
                </a:solidFill>
              </a:rPr>
              <a:t>Cannot</a:t>
            </a:r>
            <a:r>
              <a:rPr lang="en-GB" sz="3200"/>
              <a:t> contain spaces</a:t>
            </a:r>
          </a:p>
          <a:p>
            <a:pPr marL="285750" indent="-285750">
              <a:buFont typeface="Arial" panose="020B0604020202020204" pitchFamily="34" charset="0"/>
              <a:buChar char="•"/>
            </a:pPr>
            <a:r>
              <a:rPr lang="en-GB" sz="3200">
                <a:solidFill>
                  <a:schemeClr val="accent1"/>
                </a:solidFill>
              </a:rPr>
              <a:t>Cannot</a:t>
            </a:r>
            <a:r>
              <a:rPr lang="en-GB" sz="3200"/>
              <a:t> start with digits</a:t>
            </a:r>
          </a:p>
          <a:p>
            <a:pPr marL="285750" indent="-285750">
              <a:buFont typeface="Arial" panose="020B0604020202020204" pitchFamily="34" charset="0"/>
              <a:buChar char="•"/>
            </a:pPr>
            <a:r>
              <a:rPr lang="en-GB" sz="3200">
                <a:solidFill>
                  <a:schemeClr val="accent5"/>
                </a:solidFill>
              </a:rPr>
              <a:t>Should</a:t>
            </a:r>
            <a:r>
              <a:rPr lang="en-GB" sz="3200"/>
              <a:t> represent spaces with underscores</a:t>
            </a:r>
          </a:p>
        </p:txBody>
      </p:sp>
    </p:spTree>
    <p:extLst>
      <p:ext uri="{BB962C8B-B14F-4D97-AF65-F5344CB8AC3E}">
        <p14:creationId xmlns:p14="http://schemas.microsoft.com/office/powerpoint/2010/main" val="148819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E128-F3B9-DBB5-434E-33C82FB7350D}"/>
              </a:ext>
            </a:extLst>
          </p:cNvPr>
          <p:cNvSpPr>
            <a:spLocks noGrp="1"/>
          </p:cNvSpPr>
          <p:nvPr>
            <p:ph type="title"/>
          </p:nvPr>
        </p:nvSpPr>
        <p:spPr/>
        <p:txBody>
          <a:bodyPr/>
          <a:lstStyle/>
          <a:p>
            <a:r>
              <a:rPr lang="en-GB"/>
              <a:t>The Print Function</a:t>
            </a:r>
          </a:p>
        </p:txBody>
      </p:sp>
      <p:pic>
        <p:nvPicPr>
          <p:cNvPr id="4" name="Picture 3">
            <a:extLst>
              <a:ext uri="{FF2B5EF4-FFF2-40B4-BE49-F238E27FC236}">
                <a16:creationId xmlns:a16="http://schemas.microsoft.com/office/drawing/2014/main" id="{B22F7CB2-2D0B-E8F0-A336-B4F2E7188049}"/>
              </a:ext>
            </a:extLst>
          </p:cNvPr>
          <p:cNvPicPr>
            <a:picLocks noChangeAspect="1"/>
          </p:cNvPicPr>
          <p:nvPr/>
        </p:nvPicPr>
        <p:blipFill>
          <a:blip r:embed="rId3"/>
          <a:stretch>
            <a:fillRect/>
          </a:stretch>
        </p:blipFill>
        <p:spPr>
          <a:xfrm>
            <a:off x="6096000" y="2537952"/>
            <a:ext cx="4705350" cy="2057400"/>
          </a:xfrm>
          <a:prstGeom prst="rect">
            <a:avLst/>
          </a:prstGeom>
        </p:spPr>
      </p:pic>
      <p:pic>
        <p:nvPicPr>
          <p:cNvPr id="6" name="Picture 5">
            <a:extLst>
              <a:ext uri="{FF2B5EF4-FFF2-40B4-BE49-F238E27FC236}">
                <a16:creationId xmlns:a16="http://schemas.microsoft.com/office/drawing/2014/main" id="{BF3C4653-CFF6-C1D0-C76C-8F6C3071C3BC}"/>
              </a:ext>
            </a:extLst>
          </p:cNvPr>
          <p:cNvPicPr>
            <a:picLocks noChangeAspect="1"/>
          </p:cNvPicPr>
          <p:nvPr/>
        </p:nvPicPr>
        <p:blipFill>
          <a:blip r:embed="rId4"/>
          <a:stretch>
            <a:fillRect/>
          </a:stretch>
        </p:blipFill>
        <p:spPr>
          <a:xfrm>
            <a:off x="1390650" y="3128502"/>
            <a:ext cx="3333750" cy="1466850"/>
          </a:xfrm>
          <a:prstGeom prst="rect">
            <a:avLst/>
          </a:prstGeom>
        </p:spPr>
      </p:pic>
      <p:sp>
        <p:nvSpPr>
          <p:cNvPr id="7" name="TextBox 6">
            <a:extLst>
              <a:ext uri="{FF2B5EF4-FFF2-40B4-BE49-F238E27FC236}">
                <a16:creationId xmlns:a16="http://schemas.microsoft.com/office/drawing/2014/main" id="{43B00D62-C1EA-7955-89A6-625295E908EA}"/>
              </a:ext>
            </a:extLst>
          </p:cNvPr>
          <p:cNvSpPr txBox="1"/>
          <p:nvPr/>
        </p:nvSpPr>
        <p:spPr>
          <a:xfrm>
            <a:off x="1306083" y="4929136"/>
            <a:ext cx="3502882" cy="830997"/>
          </a:xfrm>
          <a:prstGeom prst="rect">
            <a:avLst/>
          </a:prstGeom>
          <a:noFill/>
        </p:spPr>
        <p:txBody>
          <a:bodyPr wrap="none" rtlCol="0">
            <a:spAutoFit/>
          </a:bodyPr>
          <a:lstStyle/>
          <a:p>
            <a:r>
              <a:rPr lang="en-GB" sz="4800">
                <a:solidFill>
                  <a:schemeClr val="accent4"/>
                </a:solidFill>
                <a:latin typeface="+mj-lt"/>
              </a:rPr>
              <a:t>Output: </a:t>
            </a:r>
            <a:r>
              <a:rPr lang="en-GB" sz="4800">
                <a:solidFill>
                  <a:schemeClr val="accent2"/>
                </a:solidFill>
                <a:latin typeface="+mj-lt"/>
              </a:rPr>
              <a:t>7</a:t>
            </a:r>
          </a:p>
        </p:txBody>
      </p:sp>
      <p:sp>
        <p:nvSpPr>
          <p:cNvPr id="8" name="TextBox 7">
            <a:extLst>
              <a:ext uri="{FF2B5EF4-FFF2-40B4-BE49-F238E27FC236}">
                <a16:creationId xmlns:a16="http://schemas.microsoft.com/office/drawing/2014/main" id="{97436190-8227-58F3-B657-6AC8600215E4}"/>
              </a:ext>
            </a:extLst>
          </p:cNvPr>
          <p:cNvSpPr txBox="1"/>
          <p:nvPr/>
        </p:nvSpPr>
        <p:spPr>
          <a:xfrm>
            <a:off x="6697234" y="4918282"/>
            <a:ext cx="3502882" cy="830997"/>
          </a:xfrm>
          <a:prstGeom prst="rect">
            <a:avLst/>
          </a:prstGeom>
          <a:noFill/>
        </p:spPr>
        <p:txBody>
          <a:bodyPr wrap="none" rtlCol="0">
            <a:spAutoFit/>
          </a:bodyPr>
          <a:lstStyle/>
          <a:p>
            <a:r>
              <a:rPr lang="en-GB" sz="4800">
                <a:solidFill>
                  <a:schemeClr val="accent4"/>
                </a:solidFill>
                <a:latin typeface="+mj-lt"/>
              </a:rPr>
              <a:t>Output: </a:t>
            </a:r>
            <a:r>
              <a:rPr lang="en-GB" sz="4800">
                <a:solidFill>
                  <a:schemeClr val="accent2"/>
                </a:solidFill>
                <a:latin typeface="+mj-lt"/>
              </a:rPr>
              <a:t>6</a:t>
            </a:r>
          </a:p>
        </p:txBody>
      </p:sp>
      <p:cxnSp>
        <p:nvCxnSpPr>
          <p:cNvPr id="9" name="Straight Arrow Connector 8">
            <a:extLst>
              <a:ext uri="{FF2B5EF4-FFF2-40B4-BE49-F238E27FC236}">
                <a16:creationId xmlns:a16="http://schemas.microsoft.com/office/drawing/2014/main" id="{A9274001-9999-D8AF-5634-BF51C1965912}"/>
              </a:ext>
            </a:extLst>
          </p:cNvPr>
          <p:cNvCxnSpPr>
            <a:cxnSpLocks/>
          </p:cNvCxnSpPr>
          <p:nvPr/>
        </p:nvCxnSpPr>
        <p:spPr>
          <a:xfrm>
            <a:off x="3050338" y="2304516"/>
            <a:ext cx="920628" cy="113064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A121AC-31B0-B499-2AA8-06F5066E3203}"/>
              </a:ext>
            </a:extLst>
          </p:cNvPr>
          <p:cNvSpPr txBox="1"/>
          <p:nvPr/>
        </p:nvSpPr>
        <p:spPr>
          <a:xfrm>
            <a:off x="747132" y="1781296"/>
            <a:ext cx="6861174" cy="523220"/>
          </a:xfrm>
          <a:prstGeom prst="rect">
            <a:avLst/>
          </a:prstGeom>
          <a:noFill/>
        </p:spPr>
        <p:txBody>
          <a:bodyPr wrap="none" rtlCol="0">
            <a:spAutoFit/>
          </a:bodyPr>
          <a:lstStyle/>
          <a:p>
            <a:r>
              <a:rPr lang="en-GB" sz="2800"/>
              <a:t>An </a:t>
            </a:r>
            <a:r>
              <a:rPr lang="en-GB" sz="2800">
                <a:solidFill>
                  <a:schemeClr val="accent3"/>
                </a:solidFill>
              </a:rPr>
              <a:t>argument</a:t>
            </a:r>
            <a:r>
              <a:rPr lang="en-GB" sz="2800"/>
              <a:t> – the data our function uses</a:t>
            </a:r>
          </a:p>
        </p:txBody>
      </p:sp>
      <p:cxnSp>
        <p:nvCxnSpPr>
          <p:cNvPr id="13" name="Straight Arrow Connector 12">
            <a:extLst>
              <a:ext uri="{FF2B5EF4-FFF2-40B4-BE49-F238E27FC236}">
                <a16:creationId xmlns:a16="http://schemas.microsoft.com/office/drawing/2014/main" id="{C0CD65D7-8BE4-75DE-E5D3-E17BAE29EE54}"/>
              </a:ext>
            </a:extLst>
          </p:cNvPr>
          <p:cNvCxnSpPr>
            <a:cxnSpLocks/>
          </p:cNvCxnSpPr>
          <p:nvPr/>
        </p:nvCxnSpPr>
        <p:spPr>
          <a:xfrm>
            <a:off x="6266985" y="2304516"/>
            <a:ext cx="2336104" cy="126213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0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6F94-5261-078C-3A03-CF9D6AC619DF}"/>
              </a:ext>
            </a:extLst>
          </p:cNvPr>
          <p:cNvSpPr>
            <a:spLocks noGrp="1"/>
          </p:cNvSpPr>
          <p:nvPr>
            <p:ph type="title"/>
          </p:nvPr>
        </p:nvSpPr>
        <p:spPr>
          <a:xfrm>
            <a:off x="259551" y="398578"/>
            <a:ext cx="6743415" cy="1325563"/>
          </a:xfrm>
        </p:spPr>
        <p:txBody>
          <a:bodyPr/>
          <a:lstStyle/>
          <a:p>
            <a:r>
              <a:rPr lang="en-GB"/>
              <a:t>From Top to Bottom</a:t>
            </a:r>
          </a:p>
        </p:txBody>
      </p:sp>
      <p:pic>
        <p:nvPicPr>
          <p:cNvPr id="3" name="Picture 2">
            <a:extLst>
              <a:ext uri="{FF2B5EF4-FFF2-40B4-BE49-F238E27FC236}">
                <a16:creationId xmlns:a16="http://schemas.microsoft.com/office/drawing/2014/main" id="{EEAB85D0-7B5B-7ED8-0A42-5DA7A1B84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179" y="601749"/>
            <a:ext cx="3903999" cy="5654502"/>
          </a:xfrm>
          <a:prstGeom prst="rect">
            <a:avLst/>
          </a:prstGeom>
        </p:spPr>
      </p:pic>
      <p:pic>
        <p:nvPicPr>
          <p:cNvPr id="4" name="Picture 3" descr="Logo&#10;&#10;Description automatically generated">
            <a:extLst>
              <a:ext uri="{FF2B5EF4-FFF2-40B4-BE49-F238E27FC236}">
                <a16:creationId xmlns:a16="http://schemas.microsoft.com/office/drawing/2014/main" id="{AEB757D0-04DC-D614-562D-4256B71AD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862" y="2677670"/>
            <a:ext cx="2956057" cy="2937696"/>
          </a:xfrm>
          <a:prstGeom prst="rect">
            <a:avLst/>
          </a:prstGeom>
        </p:spPr>
      </p:pic>
      <p:cxnSp>
        <p:nvCxnSpPr>
          <p:cNvPr id="6" name="Straight Arrow Connector 5">
            <a:extLst>
              <a:ext uri="{FF2B5EF4-FFF2-40B4-BE49-F238E27FC236}">
                <a16:creationId xmlns:a16="http://schemas.microsoft.com/office/drawing/2014/main" id="{854336FB-86C3-6A0C-EBB6-10CAEF965ED9}"/>
              </a:ext>
            </a:extLst>
          </p:cNvPr>
          <p:cNvCxnSpPr/>
          <p:nvPr/>
        </p:nvCxnSpPr>
        <p:spPr>
          <a:xfrm>
            <a:off x="546413" y="1549276"/>
            <a:ext cx="0" cy="4059044"/>
          </a:xfrm>
          <a:prstGeom prst="straightConnector1">
            <a:avLst/>
          </a:prstGeom>
          <a:ln w="190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3FC810A-0992-E3B6-7340-496599DBF30D}"/>
              </a:ext>
            </a:extLst>
          </p:cNvPr>
          <p:cNvPicPr>
            <a:picLocks noChangeAspect="1"/>
          </p:cNvPicPr>
          <p:nvPr/>
        </p:nvPicPr>
        <p:blipFill>
          <a:blip r:embed="rId5"/>
          <a:stretch>
            <a:fillRect/>
          </a:stretch>
        </p:blipFill>
        <p:spPr>
          <a:xfrm>
            <a:off x="1050822" y="1724141"/>
            <a:ext cx="5877391" cy="3391859"/>
          </a:xfrm>
          <a:prstGeom prst="rect">
            <a:avLst/>
          </a:prstGeom>
        </p:spPr>
      </p:pic>
      <p:sp>
        <p:nvSpPr>
          <p:cNvPr id="11" name="TextBox 10">
            <a:extLst>
              <a:ext uri="{FF2B5EF4-FFF2-40B4-BE49-F238E27FC236}">
                <a16:creationId xmlns:a16="http://schemas.microsoft.com/office/drawing/2014/main" id="{6A62A99B-60F7-F171-59F4-2980A774BCF7}"/>
              </a:ext>
            </a:extLst>
          </p:cNvPr>
          <p:cNvSpPr txBox="1"/>
          <p:nvPr/>
        </p:nvSpPr>
        <p:spPr>
          <a:xfrm>
            <a:off x="1356883" y="5192821"/>
            <a:ext cx="553357" cy="830997"/>
          </a:xfrm>
          <a:prstGeom prst="rect">
            <a:avLst/>
          </a:prstGeom>
          <a:noFill/>
        </p:spPr>
        <p:txBody>
          <a:bodyPr wrap="none" rtlCol="0">
            <a:spAutoFit/>
          </a:bodyPr>
          <a:lstStyle/>
          <a:p>
            <a:r>
              <a:rPr lang="en-GB" sz="4800">
                <a:solidFill>
                  <a:schemeClr val="accent2"/>
                </a:solidFill>
                <a:latin typeface="+mj-lt"/>
              </a:rPr>
              <a:t>7</a:t>
            </a:r>
          </a:p>
        </p:txBody>
      </p:sp>
      <p:sp>
        <p:nvSpPr>
          <p:cNvPr id="12" name="TextBox 11">
            <a:extLst>
              <a:ext uri="{FF2B5EF4-FFF2-40B4-BE49-F238E27FC236}">
                <a16:creationId xmlns:a16="http://schemas.microsoft.com/office/drawing/2014/main" id="{546E4757-7E7B-B2CE-2B59-66C66F69B706}"/>
              </a:ext>
            </a:extLst>
          </p:cNvPr>
          <p:cNvSpPr txBox="1"/>
          <p:nvPr/>
        </p:nvSpPr>
        <p:spPr>
          <a:xfrm>
            <a:off x="1356883" y="5934501"/>
            <a:ext cx="553357" cy="830997"/>
          </a:xfrm>
          <a:prstGeom prst="rect">
            <a:avLst/>
          </a:prstGeom>
          <a:noFill/>
        </p:spPr>
        <p:txBody>
          <a:bodyPr wrap="none" rtlCol="0">
            <a:spAutoFit/>
          </a:bodyPr>
          <a:lstStyle/>
          <a:p>
            <a:r>
              <a:rPr lang="en-GB" sz="4800">
                <a:solidFill>
                  <a:schemeClr val="accent2"/>
                </a:solidFill>
                <a:latin typeface="+mj-lt"/>
              </a:rPr>
              <a:t>4</a:t>
            </a:r>
          </a:p>
        </p:txBody>
      </p:sp>
    </p:spTree>
    <p:extLst>
      <p:ext uri="{BB962C8B-B14F-4D97-AF65-F5344CB8AC3E}">
        <p14:creationId xmlns:p14="http://schemas.microsoft.com/office/powerpoint/2010/main" val="33761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6CE6-1C2E-5749-86A6-B7FB3CCA148E}"/>
              </a:ext>
            </a:extLst>
          </p:cNvPr>
          <p:cNvSpPr>
            <a:spLocks noGrp="1"/>
          </p:cNvSpPr>
          <p:nvPr>
            <p:ph type="title"/>
          </p:nvPr>
        </p:nvSpPr>
        <p:spPr/>
        <p:txBody>
          <a:bodyPr/>
          <a:lstStyle/>
          <a:p>
            <a:r>
              <a:rPr lang="en-GB"/>
              <a:t>Multiple Arguments</a:t>
            </a:r>
          </a:p>
        </p:txBody>
      </p:sp>
      <p:sp>
        <p:nvSpPr>
          <p:cNvPr id="3" name="TextBox 2">
            <a:extLst>
              <a:ext uri="{FF2B5EF4-FFF2-40B4-BE49-F238E27FC236}">
                <a16:creationId xmlns:a16="http://schemas.microsoft.com/office/drawing/2014/main" id="{8BD088FB-BA3F-F240-F4A7-459891DFF860}"/>
              </a:ext>
            </a:extLst>
          </p:cNvPr>
          <p:cNvSpPr txBox="1"/>
          <p:nvPr/>
        </p:nvSpPr>
        <p:spPr>
          <a:xfrm>
            <a:off x="1620000" y="1690688"/>
            <a:ext cx="7475123" cy="461665"/>
          </a:xfrm>
          <a:prstGeom prst="rect">
            <a:avLst/>
          </a:prstGeom>
          <a:noFill/>
        </p:spPr>
        <p:txBody>
          <a:bodyPr wrap="none" rtlCol="0">
            <a:spAutoFit/>
          </a:bodyPr>
          <a:lstStyle/>
          <a:p>
            <a:r>
              <a:rPr lang="en-GB" sz="2400"/>
              <a:t>The </a:t>
            </a:r>
            <a:r>
              <a:rPr lang="en-GB" sz="2400">
                <a:solidFill>
                  <a:schemeClr val="accent3"/>
                </a:solidFill>
                <a:latin typeface="+mj-lt"/>
              </a:rPr>
              <a:t>print()</a:t>
            </a:r>
            <a:r>
              <a:rPr lang="en-GB" sz="2400"/>
              <a:t> function also has a 2-argument version</a:t>
            </a:r>
          </a:p>
        </p:txBody>
      </p:sp>
      <p:pic>
        <p:nvPicPr>
          <p:cNvPr id="5" name="Picture 4">
            <a:extLst>
              <a:ext uri="{FF2B5EF4-FFF2-40B4-BE49-F238E27FC236}">
                <a16:creationId xmlns:a16="http://schemas.microsoft.com/office/drawing/2014/main" id="{18A4BBF9-B4E7-7A59-27CF-975524437545}"/>
              </a:ext>
            </a:extLst>
          </p:cNvPr>
          <p:cNvPicPr>
            <a:picLocks noChangeAspect="1"/>
          </p:cNvPicPr>
          <p:nvPr/>
        </p:nvPicPr>
        <p:blipFill>
          <a:blip r:embed="rId2"/>
          <a:stretch>
            <a:fillRect/>
          </a:stretch>
        </p:blipFill>
        <p:spPr>
          <a:xfrm>
            <a:off x="3896987" y="2373947"/>
            <a:ext cx="4398026" cy="2909253"/>
          </a:xfrm>
          <a:prstGeom prst="rect">
            <a:avLst/>
          </a:prstGeom>
        </p:spPr>
      </p:pic>
      <p:sp>
        <p:nvSpPr>
          <p:cNvPr id="7" name="TextBox 6">
            <a:extLst>
              <a:ext uri="{FF2B5EF4-FFF2-40B4-BE49-F238E27FC236}">
                <a16:creationId xmlns:a16="http://schemas.microsoft.com/office/drawing/2014/main" id="{E9B3022B-4102-8D52-85B0-95077659F06F}"/>
              </a:ext>
            </a:extLst>
          </p:cNvPr>
          <p:cNvSpPr txBox="1"/>
          <p:nvPr/>
        </p:nvSpPr>
        <p:spPr>
          <a:xfrm>
            <a:off x="3896987" y="5500666"/>
            <a:ext cx="2028119" cy="830997"/>
          </a:xfrm>
          <a:prstGeom prst="rect">
            <a:avLst/>
          </a:prstGeom>
          <a:noFill/>
        </p:spPr>
        <p:txBody>
          <a:bodyPr wrap="none" rtlCol="0">
            <a:spAutoFit/>
          </a:bodyPr>
          <a:lstStyle/>
          <a:p>
            <a:r>
              <a:rPr lang="en-GB" sz="4800">
                <a:solidFill>
                  <a:schemeClr val="accent2"/>
                </a:solidFill>
                <a:latin typeface="+mj-lt"/>
              </a:rPr>
              <a:t>13 -9</a:t>
            </a:r>
          </a:p>
        </p:txBody>
      </p:sp>
      <p:cxnSp>
        <p:nvCxnSpPr>
          <p:cNvPr id="9" name="Straight Arrow Connector 8">
            <a:extLst>
              <a:ext uri="{FF2B5EF4-FFF2-40B4-BE49-F238E27FC236}">
                <a16:creationId xmlns:a16="http://schemas.microsoft.com/office/drawing/2014/main" id="{D787679B-ADD6-819A-9A79-181A7DA7F19E}"/>
              </a:ext>
            </a:extLst>
          </p:cNvPr>
          <p:cNvCxnSpPr>
            <a:cxnSpLocks/>
          </p:cNvCxnSpPr>
          <p:nvPr/>
        </p:nvCxnSpPr>
        <p:spPr>
          <a:xfrm flipH="1">
            <a:off x="6868160" y="3037840"/>
            <a:ext cx="1595120" cy="152400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DD8233-A334-25A4-90EC-B0B4C8C6471B}"/>
              </a:ext>
            </a:extLst>
          </p:cNvPr>
          <p:cNvSpPr txBox="1"/>
          <p:nvPr/>
        </p:nvSpPr>
        <p:spPr>
          <a:xfrm>
            <a:off x="8536324" y="2562274"/>
            <a:ext cx="2898130" cy="1200329"/>
          </a:xfrm>
          <a:prstGeom prst="rect">
            <a:avLst/>
          </a:prstGeom>
          <a:noFill/>
        </p:spPr>
        <p:txBody>
          <a:bodyPr wrap="square" rtlCol="0">
            <a:spAutoFit/>
          </a:bodyPr>
          <a:lstStyle/>
          <a:p>
            <a:r>
              <a:rPr lang="en-GB" sz="2400"/>
              <a:t>We separate out multiple </a:t>
            </a:r>
            <a:r>
              <a:rPr lang="en-GB" sz="2400">
                <a:solidFill>
                  <a:schemeClr val="accent3"/>
                </a:solidFill>
              </a:rPr>
              <a:t>arguments </a:t>
            </a:r>
            <a:r>
              <a:rPr lang="en-GB" sz="2400"/>
              <a:t>with a comma</a:t>
            </a:r>
          </a:p>
        </p:txBody>
      </p:sp>
    </p:spTree>
    <p:extLst>
      <p:ext uri="{BB962C8B-B14F-4D97-AF65-F5344CB8AC3E}">
        <p14:creationId xmlns:p14="http://schemas.microsoft.com/office/powerpoint/2010/main" val="7801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3623-357D-1307-1F87-1E0C35A67A82}"/>
              </a:ext>
            </a:extLst>
          </p:cNvPr>
          <p:cNvSpPr>
            <a:spLocks noGrp="1"/>
          </p:cNvSpPr>
          <p:nvPr>
            <p:ph type="title"/>
          </p:nvPr>
        </p:nvSpPr>
        <p:spPr>
          <a:xfrm>
            <a:off x="1619999" y="1"/>
            <a:ext cx="8952000" cy="981442"/>
          </a:xfrm>
        </p:spPr>
        <p:txBody>
          <a:bodyPr/>
          <a:lstStyle/>
          <a:p>
            <a:r>
              <a:rPr lang="en-GB"/>
              <a:t>Rewriting Variables</a:t>
            </a:r>
          </a:p>
        </p:txBody>
      </p:sp>
      <p:pic>
        <p:nvPicPr>
          <p:cNvPr id="4" name="Picture 3">
            <a:extLst>
              <a:ext uri="{FF2B5EF4-FFF2-40B4-BE49-F238E27FC236}">
                <a16:creationId xmlns:a16="http://schemas.microsoft.com/office/drawing/2014/main" id="{9A7A1F82-D1DA-A1AA-3B00-9BEB3319AED9}"/>
              </a:ext>
            </a:extLst>
          </p:cNvPr>
          <p:cNvPicPr>
            <a:picLocks noChangeAspect="1"/>
          </p:cNvPicPr>
          <p:nvPr/>
        </p:nvPicPr>
        <p:blipFill>
          <a:blip r:embed="rId2"/>
          <a:stretch>
            <a:fillRect/>
          </a:stretch>
        </p:blipFill>
        <p:spPr>
          <a:xfrm>
            <a:off x="1855153" y="981443"/>
            <a:ext cx="8481689" cy="4214240"/>
          </a:xfrm>
          <a:prstGeom prst="rect">
            <a:avLst/>
          </a:prstGeom>
        </p:spPr>
      </p:pic>
      <p:sp>
        <p:nvSpPr>
          <p:cNvPr id="5" name="TextBox 4">
            <a:extLst>
              <a:ext uri="{FF2B5EF4-FFF2-40B4-BE49-F238E27FC236}">
                <a16:creationId xmlns:a16="http://schemas.microsoft.com/office/drawing/2014/main" id="{42D840D6-37D6-FC74-8CDB-9933DB2DF4EC}"/>
              </a:ext>
            </a:extLst>
          </p:cNvPr>
          <p:cNvSpPr txBox="1"/>
          <p:nvPr/>
        </p:nvSpPr>
        <p:spPr>
          <a:xfrm>
            <a:off x="1855153" y="5195683"/>
            <a:ext cx="2028119" cy="830997"/>
          </a:xfrm>
          <a:prstGeom prst="rect">
            <a:avLst/>
          </a:prstGeom>
          <a:noFill/>
        </p:spPr>
        <p:txBody>
          <a:bodyPr wrap="none" rtlCol="0">
            <a:spAutoFit/>
          </a:bodyPr>
          <a:lstStyle/>
          <a:p>
            <a:r>
              <a:rPr lang="en-GB" sz="4800">
                <a:solidFill>
                  <a:schemeClr val="accent2"/>
                </a:solidFill>
                <a:latin typeface="+mj-lt"/>
              </a:rPr>
              <a:t>8 -16</a:t>
            </a:r>
          </a:p>
        </p:txBody>
      </p:sp>
      <p:sp>
        <p:nvSpPr>
          <p:cNvPr id="6" name="TextBox 5">
            <a:extLst>
              <a:ext uri="{FF2B5EF4-FFF2-40B4-BE49-F238E27FC236}">
                <a16:creationId xmlns:a16="http://schemas.microsoft.com/office/drawing/2014/main" id="{CA2F20C4-1FB9-600A-BE64-6886C240EDAA}"/>
              </a:ext>
            </a:extLst>
          </p:cNvPr>
          <p:cNvSpPr txBox="1"/>
          <p:nvPr/>
        </p:nvSpPr>
        <p:spPr>
          <a:xfrm>
            <a:off x="1855153" y="5876557"/>
            <a:ext cx="3502882" cy="830997"/>
          </a:xfrm>
          <a:prstGeom prst="rect">
            <a:avLst/>
          </a:prstGeom>
          <a:noFill/>
        </p:spPr>
        <p:txBody>
          <a:bodyPr wrap="none" rtlCol="0">
            <a:spAutoFit/>
          </a:bodyPr>
          <a:lstStyle/>
          <a:p>
            <a:r>
              <a:rPr lang="en-GB" sz="4800">
                <a:solidFill>
                  <a:schemeClr val="accent2"/>
                </a:solidFill>
                <a:latin typeface="+mj-lt"/>
              </a:rPr>
              <a:t>-512 1024</a:t>
            </a:r>
          </a:p>
        </p:txBody>
      </p:sp>
    </p:spTree>
    <p:extLst>
      <p:ext uri="{BB962C8B-B14F-4D97-AF65-F5344CB8AC3E}">
        <p14:creationId xmlns:p14="http://schemas.microsoft.com/office/powerpoint/2010/main" val="406889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7B52-DB61-E484-2074-4477AEA1F645}"/>
              </a:ext>
            </a:extLst>
          </p:cNvPr>
          <p:cNvSpPr>
            <a:spLocks noGrp="1"/>
          </p:cNvSpPr>
          <p:nvPr>
            <p:ph type="title"/>
          </p:nvPr>
        </p:nvSpPr>
        <p:spPr>
          <a:xfrm>
            <a:off x="1620000" y="2766218"/>
            <a:ext cx="8952000" cy="1325563"/>
          </a:xfrm>
        </p:spPr>
        <p:txBody>
          <a:bodyPr/>
          <a:lstStyle/>
          <a:p>
            <a:r>
              <a:rPr lang="en-GB"/>
              <a:t>Operations</a:t>
            </a:r>
          </a:p>
        </p:txBody>
      </p:sp>
    </p:spTree>
    <p:extLst>
      <p:ext uri="{BB962C8B-B14F-4D97-AF65-F5344CB8AC3E}">
        <p14:creationId xmlns:p14="http://schemas.microsoft.com/office/powerpoint/2010/main" val="110164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0F68-DA25-83BF-771D-CF8A44DBE10F}"/>
              </a:ext>
            </a:extLst>
          </p:cNvPr>
          <p:cNvSpPr>
            <a:spLocks noGrp="1"/>
          </p:cNvSpPr>
          <p:nvPr>
            <p:ph type="title"/>
          </p:nvPr>
        </p:nvSpPr>
        <p:spPr>
          <a:xfrm>
            <a:off x="1620000" y="0"/>
            <a:ext cx="8952000" cy="1325563"/>
          </a:xfrm>
        </p:spPr>
        <p:txBody>
          <a:bodyPr/>
          <a:lstStyle/>
          <a:p>
            <a:r>
              <a:rPr lang="en-GB"/>
              <a:t>Operations on Integers</a:t>
            </a:r>
          </a:p>
        </p:txBody>
      </p:sp>
      <p:graphicFrame>
        <p:nvGraphicFramePr>
          <p:cNvPr id="3" name="Table 3">
            <a:extLst>
              <a:ext uri="{FF2B5EF4-FFF2-40B4-BE49-F238E27FC236}">
                <a16:creationId xmlns:a16="http://schemas.microsoft.com/office/drawing/2014/main" id="{045746F3-7E53-171B-D30B-C208BD6925F7}"/>
              </a:ext>
            </a:extLst>
          </p:cNvPr>
          <p:cNvGraphicFramePr>
            <a:graphicFrameLocks noGrp="1"/>
          </p:cNvGraphicFramePr>
          <p:nvPr>
            <p:extLst>
              <p:ext uri="{D42A27DB-BD31-4B8C-83A1-F6EECF244321}">
                <p14:modId xmlns:p14="http://schemas.microsoft.com/office/powerpoint/2010/main" val="3180005172"/>
              </p:ext>
            </p:extLst>
          </p:nvPr>
        </p:nvGraphicFramePr>
        <p:xfrm>
          <a:off x="970280" y="1310006"/>
          <a:ext cx="10251440" cy="5151120"/>
        </p:xfrm>
        <a:graphic>
          <a:graphicData uri="http://schemas.openxmlformats.org/drawingml/2006/table">
            <a:tbl>
              <a:tblPr firstRow="1" bandRow="1">
                <a:tableStyleId>{8EC20E35-A176-4012-BC5E-935CFFF8708E}</a:tableStyleId>
              </a:tblPr>
              <a:tblGrid>
                <a:gridCol w="2580640">
                  <a:extLst>
                    <a:ext uri="{9D8B030D-6E8A-4147-A177-3AD203B41FA5}">
                      <a16:colId xmlns:a16="http://schemas.microsoft.com/office/drawing/2014/main" val="3915046594"/>
                    </a:ext>
                  </a:extLst>
                </a:gridCol>
                <a:gridCol w="7670800">
                  <a:extLst>
                    <a:ext uri="{9D8B030D-6E8A-4147-A177-3AD203B41FA5}">
                      <a16:colId xmlns:a16="http://schemas.microsoft.com/office/drawing/2014/main" val="2507696628"/>
                    </a:ext>
                  </a:extLst>
                </a:gridCol>
              </a:tblGrid>
              <a:tr h="370840">
                <a:tc>
                  <a:txBody>
                    <a:bodyPr/>
                    <a:lstStyle/>
                    <a:p>
                      <a:pPr algn="ctr"/>
                      <a:r>
                        <a:rPr lang="en-GB" sz="3200"/>
                        <a:t>Operation</a:t>
                      </a:r>
                    </a:p>
                  </a:txBody>
                  <a:tcPr anchor="ctr">
                    <a:solidFill>
                      <a:schemeClr val="bg2"/>
                    </a:solidFill>
                  </a:tcPr>
                </a:tc>
                <a:tc>
                  <a:txBody>
                    <a:bodyPr/>
                    <a:lstStyle/>
                    <a:p>
                      <a:pPr algn="ctr"/>
                      <a:r>
                        <a:rPr lang="en-GB" sz="3200"/>
                        <a:t>What It Does</a:t>
                      </a:r>
                    </a:p>
                  </a:txBody>
                  <a:tcPr anchor="ctr">
                    <a:solidFill>
                      <a:schemeClr val="bg2"/>
                    </a:solidFill>
                  </a:tcPr>
                </a:tc>
                <a:extLst>
                  <a:ext uri="{0D108BD9-81ED-4DB2-BD59-A6C34878D82A}">
                    <a16:rowId xmlns:a16="http://schemas.microsoft.com/office/drawing/2014/main" val="3364474624"/>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2"/>
                    </a:solidFill>
                  </a:tcPr>
                </a:tc>
                <a:tc>
                  <a:txBody>
                    <a:bodyPr/>
                    <a:lstStyle/>
                    <a:p>
                      <a:pPr algn="ctr"/>
                      <a:r>
                        <a:rPr lang="en-GB" sz="4000">
                          <a:solidFill>
                            <a:schemeClr val="bg2"/>
                          </a:solidFill>
                        </a:rPr>
                        <a:t>Adds two numbers</a:t>
                      </a:r>
                    </a:p>
                  </a:txBody>
                  <a:tcPr anchor="ctr"/>
                </a:tc>
                <a:extLst>
                  <a:ext uri="{0D108BD9-81ED-4DB2-BD59-A6C34878D82A}">
                    <a16:rowId xmlns:a16="http://schemas.microsoft.com/office/drawing/2014/main" val="1744588736"/>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a:solidFill>
                            <a:schemeClr val="bg2"/>
                          </a:solidFill>
                        </a:rPr>
                        <a:t>Subtracts two numbers</a:t>
                      </a:r>
                    </a:p>
                  </a:txBody>
                  <a:tcPr anchor="ctr"/>
                </a:tc>
                <a:extLst>
                  <a:ext uri="{0D108BD9-81ED-4DB2-BD59-A6C34878D82A}">
                    <a16:rowId xmlns:a16="http://schemas.microsoft.com/office/drawing/2014/main" val="2937745325"/>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a:solidFill>
                            <a:schemeClr val="bg2"/>
                          </a:solidFill>
                        </a:rPr>
                        <a:t>Multiplies two numbers</a:t>
                      </a:r>
                    </a:p>
                  </a:txBody>
                  <a:tcPr anchor="ctr"/>
                </a:tc>
                <a:extLst>
                  <a:ext uri="{0D108BD9-81ED-4DB2-BD59-A6C34878D82A}">
                    <a16:rowId xmlns:a16="http://schemas.microsoft.com/office/drawing/2014/main" val="3008504913"/>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3"/>
                    </a:solidFill>
                  </a:tcPr>
                </a:tc>
                <a:tc>
                  <a:txBody>
                    <a:bodyPr/>
                    <a:lstStyle/>
                    <a:p>
                      <a:pPr algn="ctr"/>
                      <a:r>
                        <a:rPr lang="en-GB" sz="2800">
                          <a:solidFill>
                            <a:schemeClr val="bg2"/>
                          </a:solidFill>
                        </a:rPr>
                        <a:t>Divides two numbers, always returns a </a:t>
                      </a:r>
                      <a:r>
                        <a:rPr lang="en-GB" sz="2800" b="1">
                          <a:solidFill>
                            <a:schemeClr val="accent3"/>
                          </a:solidFill>
                        </a:rPr>
                        <a:t>float</a:t>
                      </a:r>
                    </a:p>
                  </a:txBody>
                  <a:tcPr anchor="ctr"/>
                </a:tc>
                <a:extLst>
                  <a:ext uri="{0D108BD9-81ED-4DB2-BD59-A6C34878D82A}">
                    <a16:rowId xmlns:a16="http://schemas.microsoft.com/office/drawing/2014/main" val="258326331"/>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2"/>
                    </a:solidFill>
                  </a:tcPr>
                </a:tc>
                <a:tc>
                  <a:txBody>
                    <a:bodyPr/>
                    <a:lstStyle/>
                    <a:p>
                      <a:pPr algn="ctr"/>
                      <a:r>
                        <a:rPr lang="en-GB" sz="2800">
                          <a:solidFill>
                            <a:schemeClr val="bg2"/>
                          </a:solidFill>
                        </a:rPr>
                        <a:t>Divides two numbers, returning the integer part</a:t>
                      </a:r>
                    </a:p>
                  </a:txBody>
                  <a:tcPr anchor="ctr"/>
                </a:tc>
                <a:extLst>
                  <a:ext uri="{0D108BD9-81ED-4DB2-BD59-A6C34878D82A}">
                    <a16:rowId xmlns:a16="http://schemas.microsoft.com/office/drawing/2014/main" val="4202743567"/>
                  </a:ext>
                </a:extLst>
              </a:tr>
              <a:tr h="370840">
                <a:tc>
                  <a:txBody>
                    <a:bodyPr/>
                    <a:lstStyle/>
                    <a:p>
                      <a:pPr algn="ctr"/>
                      <a:r>
                        <a:rPr lang="en-GB" sz="4400">
                          <a:solidFill>
                            <a:schemeClr val="bg2"/>
                          </a:solidFill>
                          <a:latin typeface="JetBrains Mono NL ExtraBold" panose="02000009000000000000" pitchFamily="49" charset="0"/>
                          <a:ea typeface="JetBrains Mono NL ExtraBold" panose="02000009000000000000" pitchFamily="49" charset="0"/>
                          <a:cs typeface="JetBrains Mono NL ExtraBold" panose="02000009000000000000" pitchFamily="49" charset="0"/>
                        </a:rPr>
                        <a:t>%</a:t>
                      </a:r>
                    </a:p>
                  </a:txBody>
                  <a:tcPr anchor="ctr">
                    <a:solidFill>
                      <a:schemeClr val="accent2"/>
                    </a:solidFill>
                  </a:tcPr>
                </a:tc>
                <a:tc>
                  <a:txBody>
                    <a:bodyPr/>
                    <a:lstStyle/>
                    <a:p>
                      <a:pPr algn="ctr"/>
                      <a:r>
                        <a:rPr lang="en-GB" sz="2800">
                          <a:solidFill>
                            <a:schemeClr val="bg2"/>
                          </a:solidFill>
                        </a:rPr>
                        <a:t>Divides two numbers, returning the remainder</a:t>
                      </a:r>
                    </a:p>
                  </a:txBody>
                  <a:tcPr anchor="ctr"/>
                </a:tc>
                <a:extLst>
                  <a:ext uri="{0D108BD9-81ED-4DB2-BD59-A6C34878D82A}">
                    <a16:rowId xmlns:a16="http://schemas.microsoft.com/office/drawing/2014/main" val="3746720114"/>
                  </a:ext>
                </a:extLst>
              </a:tr>
            </a:tbl>
          </a:graphicData>
        </a:graphic>
      </p:graphicFrame>
    </p:spTree>
    <p:extLst>
      <p:ext uri="{BB962C8B-B14F-4D97-AF65-F5344CB8AC3E}">
        <p14:creationId xmlns:p14="http://schemas.microsoft.com/office/powerpoint/2010/main" val="44708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F1D1-E75F-1131-2E4D-7F02FEC3C2C5}"/>
              </a:ext>
            </a:extLst>
          </p:cNvPr>
          <p:cNvSpPr>
            <a:spLocks noGrp="1"/>
          </p:cNvSpPr>
          <p:nvPr>
            <p:ph type="title"/>
          </p:nvPr>
        </p:nvSpPr>
        <p:spPr>
          <a:xfrm>
            <a:off x="0" y="0"/>
            <a:ext cx="12192000" cy="1325563"/>
          </a:xfrm>
        </p:spPr>
        <p:txBody>
          <a:bodyPr/>
          <a:lstStyle/>
          <a:p>
            <a:r>
              <a:rPr lang="en-GB"/>
              <a:t>Floating Point Numbers (floats)</a:t>
            </a:r>
          </a:p>
        </p:txBody>
      </p:sp>
      <p:pic>
        <p:nvPicPr>
          <p:cNvPr id="4" name="Picture 3">
            <a:extLst>
              <a:ext uri="{FF2B5EF4-FFF2-40B4-BE49-F238E27FC236}">
                <a16:creationId xmlns:a16="http://schemas.microsoft.com/office/drawing/2014/main" id="{9B7733E7-5F5B-1DC6-6A89-97C8D974AF2C}"/>
              </a:ext>
            </a:extLst>
          </p:cNvPr>
          <p:cNvPicPr>
            <a:picLocks noChangeAspect="1"/>
          </p:cNvPicPr>
          <p:nvPr/>
        </p:nvPicPr>
        <p:blipFill>
          <a:blip r:embed="rId2"/>
          <a:stretch>
            <a:fillRect/>
          </a:stretch>
        </p:blipFill>
        <p:spPr>
          <a:xfrm>
            <a:off x="0" y="2028615"/>
            <a:ext cx="6894540" cy="3451860"/>
          </a:xfrm>
          <a:prstGeom prst="rect">
            <a:avLst/>
          </a:prstGeom>
        </p:spPr>
      </p:pic>
      <p:sp>
        <p:nvSpPr>
          <p:cNvPr id="5" name="TextBox 4">
            <a:extLst>
              <a:ext uri="{FF2B5EF4-FFF2-40B4-BE49-F238E27FC236}">
                <a16:creationId xmlns:a16="http://schemas.microsoft.com/office/drawing/2014/main" id="{EF39004D-F0A2-76EA-235B-23BFCEA34113}"/>
              </a:ext>
            </a:extLst>
          </p:cNvPr>
          <p:cNvSpPr txBox="1"/>
          <p:nvPr/>
        </p:nvSpPr>
        <p:spPr>
          <a:xfrm>
            <a:off x="6894540" y="2028615"/>
            <a:ext cx="5297460" cy="2800767"/>
          </a:xfrm>
          <a:prstGeom prst="rect">
            <a:avLst/>
          </a:prstGeom>
          <a:noFill/>
        </p:spPr>
        <p:txBody>
          <a:bodyPr wrap="square" rtlCol="0">
            <a:spAutoFit/>
          </a:bodyPr>
          <a:lstStyle/>
          <a:p>
            <a:r>
              <a:rPr lang="en-GB" sz="4400">
                <a:solidFill>
                  <a:schemeClr val="accent2"/>
                </a:solidFill>
                <a:latin typeface="+mj-lt"/>
              </a:rPr>
              <a:t>2.3333333333335</a:t>
            </a:r>
          </a:p>
          <a:p>
            <a:r>
              <a:rPr lang="en-GB" sz="4400">
                <a:solidFill>
                  <a:schemeClr val="accent2"/>
                </a:solidFill>
                <a:latin typeface="+mj-lt"/>
              </a:rPr>
              <a:t>1.0</a:t>
            </a:r>
          </a:p>
          <a:p>
            <a:r>
              <a:rPr lang="en-GB" sz="4400">
                <a:solidFill>
                  <a:schemeClr val="accent2"/>
                </a:solidFill>
                <a:latin typeface="+mj-lt"/>
              </a:rPr>
              <a:t>2</a:t>
            </a:r>
          </a:p>
          <a:p>
            <a:r>
              <a:rPr lang="en-GB" sz="4400">
                <a:solidFill>
                  <a:schemeClr val="accent2"/>
                </a:solidFill>
                <a:latin typeface="+mj-lt"/>
              </a:rPr>
              <a:t>1</a:t>
            </a:r>
          </a:p>
        </p:txBody>
      </p:sp>
      <p:cxnSp>
        <p:nvCxnSpPr>
          <p:cNvPr id="6" name="Straight Arrow Connector 5">
            <a:extLst>
              <a:ext uri="{FF2B5EF4-FFF2-40B4-BE49-F238E27FC236}">
                <a16:creationId xmlns:a16="http://schemas.microsoft.com/office/drawing/2014/main" id="{8D0CF2D4-6FA2-4526-F692-441A52895955}"/>
              </a:ext>
            </a:extLst>
          </p:cNvPr>
          <p:cNvCxnSpPr>
            <a:cxnSpLocks/>
          </p:cNvCxnSpPr>
          <p:nvPr/>
        </p:nvCxnSpPr>
        <p:spPr>
          <a:xfrm flipH="1" flipV="1">
            <a:off x="4196080" y="4399280"/>
            <a:ext cx="1899920" cy="147320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6B4A35-0C79-E549-DB09-F63B7A351348}"/>
              </a:ext>
            </a:extLst>
          </p:cNvPr>
          <p:cNvSpPr txBox="1"/>
          <p:nvPr/>
        </p:nvSpPr>
        <p:spPr>
          <a:xfrm>
            <a:off x="6390640" y="5720080"/>
            <a:ext cx="3901439" cy="830997"/>
          </a:xfrm>
          <a:prstGeom prst="rect">
            <a:avLst/>
          </a:prstGeom>
          <a:noFill/>
        </p:spPr>
        <p:txBody>
          <a:bodyPr wrap="square" rtlCol="0">
            <a:spAutoFit/>
          </a:bodyPr>
          <a:lstStyle/>
          <a:p>
            <a:r>
              <a:rPr lang="en-GB" sz="2400"/>
              <a:t>Comments: anything after a # isn’t counted as code</a:t>
            </a:r>
          </a:p>
        </p:txBody>
      </p:sp>
      <p:cxnSp>
        <p:nvCxnSpPr>
          <p:cNvPr id="10" name="Straight Arrow Connector 9">
            <a:extLst>
              <a:ext uri="{FF2B5EF4-FFF2-40B4-BE49-F238E27FC236}">
                <a16:creationId xmlns:a16="http://schemas.microsoft.com/office/drawing/2014/main" id="{06158201-EA47-10C8-4183-1EEA1CA7EAA2}"/>
              </a:ext>
            </a:extLst>
          </p:cNvPr>
          <p:cNvCxnSpPr>
            <a:cxnSpLocks/>
          </p:cNvCxnSpPr>
          <p:nvPr/>
        </p:nvCxnSpPr>
        <p:spPr>
          <a:xfrm flipV="1">
            <a:off x="10350392" y="2715786"/>
            <a:ext cx="623860" cy="63701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63E645-11D9-0EB4-9C9E-12FEF8B38331}"/>
              </a:ext>
            </a:extLst>
          </p:cNvPr>
          <p:cNvSpPr txBox="1"/>
          <p:nvPr/>
        </p:nvSpPr>
        <p:spPr>
          <a:xfrm>
            <a:off x="7693080" y="3434078"/>
            <a:ext cx="4338319" cy="830997"/>
          </a:xfrm>
          <a:prstGeom prst="rect">
            <a:avLst/>
          </a:prstGeom>
          <a:noFill/>
        </p:spPr>
        <p:txBody>
          <a:bodyPr wrap="square" rtlCol="0">
            <a:spAutoFit/>
          </a:bodyPr>
          <a:lstStyle/>
          <a:p>
            <a:r>
              <a:rPr lang="en-GB" sz="2400"/>
              <a:t>Some of you were probably wondering why this wasn’t a 4</a:t>
            </a:r>
          </a:p>
        </p:txBody>
      </p:sp>
    </p:spTree>
    <p:extLst>
      <p:ext uri="{BB962C8B-B14F-4D97-AF65-F5344CB8AC3E}">
        <p14:creationId xmlns:p14="http://schemas.microsoft.com/office/powerpoint/2010/main" val="249654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3EB98B-63AD-491F-16D7-2779592D34FB}"/>
              </a:ext>
            </a:extLst>
          </p:cNvPr>
          <p:cNvSpPr>
            <a:spLocks noGrp="1"/>
          </p:cNvSpPr>
          <p:nvPr>
            <p:ph type="title"/>
          </p:nvPr>
        </p:nvSpPr>
        <p:spPr>
          <a:xfrm>
            <a:off x="0" y="0"/>
            <a:ext cx="12192000" cy="1325563"/>
          </a:xfrm>
        </p:spPr>
        <p:txBody>
          <a:bodyPr/>
          <a:lstStyle/>
          <a:p>
            <a:r>
              <a:rPr lang="en-GB"/>
              <a:t>Floating Point Numbers (floats)</a:t>
            </a:r>
          </a:p>
        </p:txBody>
      </p:sp>
      <p:pic>
        <p:nvPicPr>
          <p:cNvPr id="5" name="Picture 4">
            <a:extLst>
              <a:ext uri="{FF2B5EF4-FFF2-40B4-BE49-F238E27FC236}">
                <a16:creationId xmlns:a16="http://schemas.microsoft.com/office/drawing/2014/main" id="{5D9CC2E5-E8D7-C751-1BB1-130B5590F42E}"/>
              </a:ext>
            </a:extLst>
          </p:cNvPr>
          <p:cNvPicPr>
            <a:picLocks noChangeAspect="1"/>
          </p:cNvPicPr>
          <p:nvPr/>
        </p:nvPicPr>
        <p:blipFill>
          <a:blip r:embed="rId3"/>
          <a:stretch>
            <a:fillRect/>
          </a:stretch>
        </p:blipFill>
        <p:spPr>
          <a:xfrm>
            <a:off x="2824924" y="2154555"/>
            <a:ext cx="6542151" cy="2548890"/>
          </a:xfrm>
          <a:prstGeom prst="rect">
            <a:avLst/>
          </a:prstGeom>
        </p:spPr>
      </p:pic>
      <p:sp>
        <p:nvSpPr>
          <p:cNvPr id="6" name="TextBox 5">
            <a:extLst>
              <a:ext uri="{FF2B5EF4-FFF2-40B4-BE49-F238E27FC236}">
                <a16:creationId xmlns:a16="http://schemas.microsoft.com/office/drawing/2014/main" id="{30EF05FF-8444-929D-8093-EE9A5CE816A0}"/>
              </a:ext>
            </a:extLst>
          </p:cNvPr>
          <p:cNvSpPr txBox="1"/>
          <p:nvPr/>
        </p:nvSpPr>
        <p:spPr>
          <a:xfrm>
            <a:off x="2824924" y="4703445"/>
            <a:ext cx="5297460" cy="769441"/>
          </a:xfrm>
          <a:prstGeom prst="rect">
            <a:avLst/>
          </a:prstGeom>
          <a:noFill/>
        </p:spPr>
        <p:txBody>
          <a:bodyPr wrap="square" rtlCol="0">
            <a:spAutoFit/>
          </a:bodyPr>
          <a:lstStyle/>
          <a:p>
            <a:r>
              <a:rPr lang="en-GB" sz="4400">
                <a:solidFill>
                  <a:schemeClr val="accent2"/>
                </a:solidFill>
                <a:latin typeface="+mj-lt"/>
              </a:rPr>
              <a:t>8.0</a:t>
            </a:r>
          </a:p>
        </p:txBody>
      </p:sp>
    </p:spTree>
    <p:extLst>
      <p:ext uri="{BB962C8B-B14F-4D97-AF65-F5344CB8AC3E}">
        <p14:creationId xmlns:p14="http://schemas.microsoft.com/office/powerpoint/2010/main" val="359685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3EB98B-63AD-491F-16D7-2779592D34FB}"/>
              </a:ext>
            </a:extLst>
          </p:cNvPr>
          <p:cNvSpPr>
            <a:spLocks noGrp="1"/>
          </p:cNvSpPr>
          <p:nvPr>
            <p:ph type="title"/>
          </p:nvPr>
        </p:nvSpPr>
        <p:spPr>
          <a:xfrm>
            <a:off x="0" y="0"/>
            <a:ext cx="12192000" cy="1325563"/>
          </a:xfrm>
        </p:spPr>
        <p:txBody>
          <a:bodyPr/>
          <a:lstStyle/>
          <a:p>
            <a:r>
              <a:rPr lang="en-GB"/>
              <a:t>Operator Precedence Applies!</a:t>
            </a:r>
          </a:p>
        </p:txBody>
      </p:sp>
      <p:pic>
        <p:nvPicPr>
          <p:cNvPr id="4" name="Picture 3">
            <a:extLst>
              <a:ext uri="{FF2B5EF4-FFF2-40B4-BE49-F238E27FC236}">
                <a16:creationId xmlns:a16="http://schemas.microsoft.com/office/drawing/2014/main" id="{98A761A1-6504-0178-BDEB-AF0B245896F3}"/>
              </a:ext>
            </a:extLst>
          </p:cNvPr>
          <p:cNvPicPr>
            <a:picLocks noChangeAspect="1"/>
          </p:cNvPicPr>
          <p:nvPr/>
        </p:nvPicPr>
        <p:blipFill>
          <a:blip r:embed="rId3"/>
          <a:stretch>
            <a:fillRect/>
          </a:stretch>
        </p:blipFill>
        <p:spPr>
          <a:xfrm>
            <a:off x="1130220" y="1325563"/>
            <a:ext cx="5887879" cy="3573421"/>
          </a:xfrm>
          <a:prstGeom prst="rect">
            <a:avLst/>
          </a:prstGeom>
        </p:spPr>
      </p:pic>
      <p:cxnSp>
        <p:nvCxnSpPr>
          <p:cNvPr id="7" name="Straight Arrow Connector 6">
            <a:extLst>
              <a:ext uri="{FF2B5EF4-FFF2-40B4-BE49-F238E27FC236}">
                <a16:creationId xmlns:a16="http://schemas.microsoft.com/office/drawing/2014/main" id="{90974430-C710-2F63-B3D0-5AE284F88CD2}"/>
              </a:ext>
            </a:extLst>
          </p:cNvPr>
          <p:cNvCxnSpPr>
            <a:cxnSpLocks/>
          </p:cNvCxnSpPr>
          <p:nvPr/>
        </p:nvCxnSpPr>
        <p:spPr>
          <a:xfrm flipH="1">
            <a:off x="6715760" y="2082800"/>
            <a:ext cx="1066800" cy="136334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69D55-1ABE-D145-6371-060ED2E9395E}"/>
              </a:ext>
            </a:extLst>
          </p:cNvPr>
          <p:cNvSpPr txBox="1"/>
          <p:nvPr/>
        </p:nvSpPr>
        <p:spPr>
          <a:xfrm>
            <a:off x="7874000" y="1473200"/>
            <a:ext cx="3901439" cy="830997"/>
          </a:xfrm>
          <a:prstGeom prst="rect">
            <a:avLst/>
          </a:prstGeom>
          <a:noFill/>
        </p:spPr>
        <p:txBody>
          <a:bodyPr wrap="square" rtlCol="0">
            <a:spAutoFit/>
          </a:bodyPr>
          <a:lstStyle/>
          <a:p>
            <a:r>
              <a:rPr lang="en-GB" sz="2400"/>
              <a:t>No brackets? The division would happen first.</a:t>
            </a:r>
          </a:p>
        </p:txBody>
      </p:sp>
      <p:sp>
        <p:nvSpPr>
          <p:cNvPr id="12" name="TextBox 11">
            <a:extLst>
              <a:ext uri="{FF2B5EF4-FFF2-40B4-BE49-F238E27FC236}">
                <a16:creationId xmlns:a16="http://schemas.microsoft.com/office/drawing/2014/main" id="{034C74FC-5EA8-D262-BC64-C320C9423589}"/>
              </a:ext>
            </a:extLst>
          </p:cNvPr>
          <p:cNvSpPr txBox="1"/>
          <p:nvPr/>
        </p:nvSpPr>
        <p:spPr>
          <a:xfrm>
            <a:off x="8003547" y="3230880"/>
            <a:ext cx="3642344" cy="1200329"/>
          </a:xfrm>
          <a:prstGeom prst="rect">
            <a:avLst/>
          </a:prstGeom>
          <a:noFill/>
        </p:spPr>
        <p:txBody>
          <a:bodyPr wrap="none" rtlCol="0">
            <a:spAutoFit/>
          </a:bodyPr>
          <a:lstStyle/>
          <a:p>
            <a:r>
              <a:rPr lang="en-GB" sz="7200" b="1"/>
              <a:t>B</a:t>
            </a:r>
            <a:r>
              <a:rPr lang="en-GB" sz="7200" b="1">
                <a:solidFill>
                  <a:schemeClr val="accent1"/>
                </a:solidFill>
              </a:rPr>
              <a:t>I</a:t>
            </a:r>
            <a:r>
              <a:rPr lang="en-GB" sz="7200" b="1">
                <a:solidFill>
                  <a:schemeClr val="accent2"/>
                </a:solidFill>
              </a:rPr>
              <a:t>DM</a:t>
            </a:r>
            <a:r>
              <a:rPr lang="en-GB" sz="7200" b="1">
                <a:solidFill>
                  <a:schemeClr val="accent3"/>
                </a:solidFill>
              </a:rPr>
              <a:t>AS</a:t>
            </a:r>
          </a:p>
        </p:txBody>
      </p:sp>
      <p:sp>
        <p:nvSpPr>
          <p:cNvPr id="13" name="TextBox 12">
            <a:extLst>
              <a:ext uri="{FF2B5EF4-FFF2-40B4-BE49-F238E27FC236}">
                <a16:creationId xmlns:a16="http://schemas.microsoft.com/office/drawing/2014/main" id="{21CD1450-E4BA-856C-3E77-7CAD263C34D7}"/>
              </a:ext>
            </a:extLst>
          </p:cNvPr>
          <p:cNvSpPr txBox="1"/>
          <p:nvPr/>
        </p:nvSpPr>
        <p:spPr>
          <a:xfrm>
            <a:off x="8003547" y="4246543"/>
            <a:ext cx="2581156" cy="461665"/>
          </a:xfrm>
          <a:prstGeom prst="rect">
            <a:avLst/>
          </a:prstGeom>
          <a:noFill/>
        </p:spPr>
        <p:txBody>
          <a:bodyPr wrap="none" rtlCol="0">
            <a:spAutoFit/>
          </a:bodyPr>
          <a:lstStyle/>
          <a:p>
            <a:r>
              <a:rPr lang="en-GB" sz="2400"/>
              <a:t>(then left to right)</a:t>
            </a:r>
          </a:p>
        </p:txBody>
      </p:sp>
      <p:sp>
        <p:nvSpPr>
          <p:cNvPr id="14" name="TextBox 13">
            <a:extLst>
              <a:ext uri="{FF2B5EF4-FFF2-40B4-BE49-F238E27FC236}">
                <a16:creationId xmlns:a16="http://schemas.microsoft.com/office/drawing/2014/main" id="{191873ED-2B57-1ADE-5048-79FA6620D5D8}"/>
              </a:ext>
            </a:extLst>
          </p:cNvPr>
          <p:cNvSpPr txBox="1"/>
          <p:nvPr/>
        </p:nvSpPr>
        <p:spPr>
          <a:xfrm>
            <a:off x="1130220" y="5024218"/>
            <a:ext cx="5297460" cy="1200329"/>
          </a:xfrm>
          <a:prstGeom prst="rect">
            <a:avLst/>
          </a:prstGeom>
          <a:noFill/>
        </p:spPr>
        <p:txBody>
          <a:bodyPr wrap="square" rtlCol="0">
            <a:spAutoFit/>
          </a:bodyPr>
          <a:lstStyle/>
          <a:p>
            <a:r>
              <a:rPr lang="en-GB" sz="7200">
                <a:solidFill>
                  <a:schemeClr val="accent2"/>
                </a:solidFill>
                <a:latin typeface="+mj-lt"/>
              </a:rPr>
              <a:t>2</a:t>
            </a:r>
          </a:p>
        </p:txBody>
      </p:sp>
    </p:spTree>
    <p:extLst>
      <p:ext uri="{BB962C8B-B14F-4D97-AF65-F5344CB8AC3E}">
        <p14:creationId xmlns:p14="http://schemas.microsoft.com/office/powerpoint/2010/main" val="12485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F72C-FE15-9AD8-B10D-5EF6F5E90932}"/>
              </a:ext>
            </a:extLst>
          </p:cNvPr>
          <p:cNvSpPr>
            <a:spLocks noGrp="1"/>
          </p:cNvSpPr>
          <p:nvPr>
            <p:ph type="title"/>
          </p:nvPr>
        </p:nvSpPr>
        <p:spPr/>
        <p:txBody>
          <a:bodyPr/>
          <a:lstStyle/>
          <a:p>
            <a:pPr algn="ctr"/>
            <a:r>
              <a:rPr lang="en-GB"/>
              <a:t>What We’re Doing Today</a:t>
            </a:r>
          </a:p>
        </p:txBody>
      </p:sp>
      <p:sp>
        <p:nvSpPr>
          <p:cNvPr id="4" name="Rectangle: Rounded Corners 3">
            <a:extLst>
              <a:ext uri="{FF2B5EF4-FFF2-40B4-BE49-F238E27FC236}">
                <a16:creationId xmlns:a16="http://schemas.microsoft.com/office/drawing/2014/main" id="{CAA9A392-BF82-73C1-7272-15BDF7610567}"/>
              </a:ext>
            </a:extLst>
          </p:cNvPr>
          <p:cNvSpPr/>
          <p:nvPr/>
        </p:nvSpPr>
        <p:spPr>
          <a:xfrm>
            <a:off x="3027759" y="1905000"/>
            <a:ext cx="6136481" cy="10858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800">
                <a:latin typeface="+mj-lt"/>
              </a:rPr>
              <a:t> 10m - Intro</a:t>
            </a:r>
          </a:p>
        </p:txBody>
      </p:sp>
      <p:sp>
        <p:nvSpPr>
          <p:cNvPr id="5" name="Rectangle: Rounded Corners 4">
            <a:extLst>
              <a:ext uri="{FF2B5EF4-FFF2-40B4-BE49-F238E27FC236}">
                <a16:creationId xmlns:a16="http://schemas.microsoft.com/office/drawing/2014/main" id="{5FE76C32-BD00-B9B1-45A1-C9846DFEBC1B}"/>
              </a:ext>
            </a:extLst>
          </p:cNvPr>
          <p:cNvSpPr/>
          <p:nvPr/>
        </p:nvSpPr>
        <p:spPr>
          <a:xfrm>
            <a:off x="3027759" y="3324225"/>
            <a:ext cx="6136482" cy="10858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800">
                <a:latin typeface="+mj-lt"/>
              </a:rPr>
              <a:t> 40m - Talk</a:t>
            </a:r>
          </a:p>
        </p:txBody>
      </p:sp>
      <p:sp>
        <p:nvSpPr>
          <p:cNvPr id="6" name="Rectangle: Rounded Corners 5">
            <a:extLst>
              <a:ext uri="{FF2B5EF4-FFF2-40B4-BE49-F238E27FC236}">
                <a16:creationId xmlns:a16="http://schemas.microsoft.com/office/drawing/2014/main" id="{19E6D916-8A34-9392-CB50-99C1962E27B8}"/>
              </a:ext>
            </a:extLst>
          </p:cNvPr>
          <p:cNvSpPr/>
          <p:nvPr/>
        </p:nvSpPr>
        <p:spPr>
          <a:xfrm>
            <a:off x="3027759" y="4810125"/>
            <a:ext cx="6136481" cy="108585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800">
                <a:latin typeface="+mj-lt"/>
              </a:rPr>
              <a:t> 70m - Workshop</a:t>
            </a:r>
          </a:p>
        </p:txBody>
      </p:sp>
    </p:spTree>
    <p:extLst>
      <p:ext uri="{BB962C8B-B14F-4D97-AF65-F5344CB8AC3E}">
        <p14:creationId xmlns:p14="http://schemas.microsoft.com/office/powerpoint/2010/main" val="362630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6E4F-A85B-BD72-5A54-D90F64C870DE}"/>
              </a:ext>
            </a:extLst>
          </p:cNvPr>
          <p:cNvSpPr>
            <a:spLocks noGrp="1"/>
          </p:cNvSpPr>
          <p:nvPr>
            <p:ph type="title"/>
          </p:nvPr>
        </p:nvSpPr>
        <p:spPr>
          <a:xfrm>
            <a:off x="1620000" y="1"/>
            <a:ext cx="8952000" cy="1149344"/>
          </a:xfrm>
        </p:spPr>
        <p:txBody>
          <a:bodyPr/>
          <a:lstStyle/>
          <a:p>
            <a:r>
              <a:rPr lang="en-GB"/>
              <a:t>A little shorthand</a:t>
            </a:r>
          </a:p>
        </p:txBody>
      </p:sp>
      <p:pic>
        <p:nvPicPr>
          <p:cNvPr id="4" name="Picture 3">
            <a:extLst>
              <a:ext uri="{FF2B5EF4-FFF2-40B4-BE49-F238E27FC236}">
                <a16:creationId xmlns:a16="http://schemas.microsoft.com/office/drawing/2014/main" id="{A7C6204F-D3FC-889B-C691-0A24C4EC9194}"/>
              </a:ext>
            </a:extLst>
          </p:cNvPr>
          <p:cNvPicPr>
            <a:picLocks noChangeAspect="1"/>
          </p:cNvPicPr>
          <p:nvPr/>
        </p:nvPicPr>
        <p:blipFill>
          <a:blip r:embed="rId2"/>
          <a:stretch>
            <a:fillRect/>
          </a:stretch>
        </p:blipFill>
        <p:spPr>
          <a:xfrm>
            <a:off x="1209040" y="1183680"/>
            <a:ext cx="3667760" cy="4524976"/>
          </a:xfrm>
          <a:prstGeom prst="rect">
            <a:avLst/>
          </a:prstGeom>
        </p:spPr>
      </p:pic>
      <p:pic>
        <p:nvPicPr>
          <p:cNvPr id="7" name="Picture 6">
            <a:extLst>
              <a:ext uri="{FF2B5EF4-FFF2-40B4-BE49-F238E27FC236}">
                <a16:creationId xmlns:a16="http://schemas.microsoft.com/office/drawing/2014/main" id="{B25DDBC2-E232-B39D-7F75-FF39ACC77F37}"/>
              </a:ext>
            </a:extLst>
          </p:cNvPr>
          <p:cNvPicPr>
            <a:picLocks noChangeAspect="1"/>
          </p:cNvPicPr>
          <p:nvPr/>
        </p:nvPicPr>
        <p:blipFill>
          <a:blip r:embed="rId3"/>
          <a:stretch>
            <a:fillRect/>
          </a:stretch>
        </p:blipFill>
        <p:spPr>
          <a:xfrm>
            <a:off x="7315201" y="1183680"/>
            <a:ext cx="3403862" cy="4524976"/>
          </a:xfrm>
          <a:prstGeom prst="rect">
            <a:avLst/>
          </a:prstGeom>
        </p:spPr>
      </p:pic>
      <p:sp>
        <p:nvSpPr>
          <p:cNvPr id="8" name="TextBox 7">
            <a:extLst>
              <a:ext uri="{FF2B5EF4-FFF2-40B4-BE49-F238E27FC236}">
                <a16:creationId xmlns:a16="http://schemas.microsoft.com/office/drawing/2014/main" id="{634E556C-922E-BE82-5A28-965EFAB62257}"/>
              </a:ext>
            </a:extLst>
          </p:cNvPr>
          <p:cNvSpPr txBox="1"/>
          <p:nvPr/>
        </p:nvSpPr>
        <p:spPr>
          <a:xfrm>
            <a:off x="1209040" y="5708656"/>
            <a:ext cx="3667760" cy="1200329"/>
          </a:xfrm>
          <a:prstGeom prst="rect">
            <a:avLst/>
          </a:prstGeom>
          <a:noFill/>
        </p:spPr>
        <p:txBody>
          <a:bodyPr wrap="square" rtlCol="0">
            <a:spAutoFit/>
          </a:bodyPr>
          <a:lstStyle/>
          <a:p>
            <a:r>
              <a:rPr lang="en-GB" sz="7200">
                <a:solidFill>
                  <a:schemeClr val="accent2"/>
                </a:solidFill>
                <a:latin typeface="+mj-lt"/>
              </a:rPr>
              <a:t>10</a:t>
            </a:r>
          </a:p>
        </p:txBody>
      </p:sp>
      <p:sp>
        <p:nvSpPr>
          <p:cNvPr id="9" name="TextBox 8">
            <a:extLst>
              <a:ext uri="{FF2B5EF4-FFF2-40B4-BE49-F238E27FC236}">
                <a16:creationId xmlns:a16="http://schemas.microsoft.com/office/drawing/2014/main" id="{A2D27EB1-A66D-E16B-54DE-FD56D560395C}"/>
              </a:ext>
            </a:extLst>
          </p:cNvPr>
          <p:cNvSpPr txBox="1"/>
          <p:nvPr/>
        </p:nvSpPr>
        <p:spPr>
          <a:xfrm>
            <a:off x="7315200" y="5708655"/>
            <a:ext cx="3403863" cy="1200329"/>
          </a:xfrm>
          <a:prstGeom prst="rect">
            <a:avLst/>
          </a:prstGeom>
          <a:noFill/>
        </p:spPr>
        <p:txBody>
          <a:bodyPr wrap="square" rtlCol="0">
            <a:spAutoFit/>
          </a:bodyPr>
          <a:lstStyle/>
          <a:p>
            <a:r>
              <a:rPr lang="en-GB" sz="7200">
                <a:solidFill>
                  <a:schemeClr val="accent2"/>
                </a:solidFill>
                <a:latin typeface="+mj-lt"/>
              </a:rPr>
              <a:t>10</a:t>
            </a:r>
          </a:p>
        </p:txBody>
      </p:sp>
    </p:spTree>
    <p:extLst>
      <p:ext uri="{BB962C8B-B14F-4D97-AF65-F5344CB8AC3E}">
        <p14:creationId xmlns:p14="http://schemas.microsoft.com/office/powerpoint/2010/main" val="129267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4713-DD3A-CC6E-6CCB-E37ADAD1DFB2}"/>
              </a:ext>
            </a:extLst>
          </p:cNvPr>
          <p:cNvSpPr>
            <a:spLocks noGrp="1"/>
          </p:cNvSpPr>
          <p:nvPr>
            <p:ph type="title"/>
          </p:nvPr>
        </p:nvSpPr>
        <p:spPr>
          <a:xfrm>
            <a:off x="0" y="2766218"/>
            <a:ext cx="12192000" cy="1325563"/>
          </a:xfrm>
        </p:spPr>
        <p:txBody>
          <a:bodyPr>
            <a:normAutofit/>
          </a:bodyPr>
          <a:lstStyle/>
          <a:p>
            <a:r>
              <a:rPr lang="en-GB" sz="4800">
                <a:latin typeface="Roboto Medium"/>
                <a:ea typeface="Roboto Medium"/>
                <a:cs typeface="Roboto Medium"/>
              </a:rPr>
              <a:t>Tasks 1-3 cover these concepts</a:t>
            </a:r>
          </a:p>
        </p:txBody>
      </p:sp>
    </p:spTree>
    <p:extLst>
      <p:ext uri="{BB962C8B-B14F-4D97-AF65-F5344CB8AC3E}">
        <p14:creationId xmlns:p14="http://schemas.microsoft.com/office/powerpoint/2010/main" val="1483698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FFDB-171D-B0CE-BBE5-779EF58944A9}"/>
              </a:ext>
            </a:extLst>
          </p:cNvPr>
          <p:cNvSpPr>
            <a:spLocks noGrp="1"/>
          </p:cNvSpPr>
          <p:nvPr>
            <p:ph type="title"/>
          </p:nvPr>
        </p:nvSpPr>
        <p:spPr>
          <a:xfrm>
            <a:off x="1620000" y="2766218"/>
            <a:ext cx="8952000" cy="1325563"/>
          </a:xfrm>
        </p:spPr>
        <p:txBody>
          <a:bodyPr/>
          <a:lstStyle/>
          <a:p>
            <a:r>
              <a:rPr lang="en-GB"/>
              <a:t>Exceptions</a:t>
            </a:r>
          </a:p>
        </p:txBody>
      </p:sp>
      <p:pic>
        <p:nvPicPr>
          <p:cNvPr id="4" name="Picture 3">
            <a:extLst>
              <a:ext uri="{FF2B5EF4-FFF2-40B4-BE49-F238E27FC236}">
                <a16:creationId xmlns:a16="http://schemas.microsoft.com/office/drawing/2014/main" id="{9DFF7D8C-BED6-BD9A-9491-513D4CAF7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204" y="228600"/>
            <a:ext cx="6005591" cy="6400800"/>
          </a:xfrm>
          <a:prstGeom prst="rect">
            <a:avLst/>
          </a:prstGeom>
        </p:spPr>
      </p:pic>
    </p:spTree>
    <p:extLst>
      <p:ext uri="{BB962C8B-B14F-4D97-AF65-F5344CB8AC3E}">
        <p14:creationId xmlns:p14="http://schemas.microsoft.com/office/powerpoint/2010/main" val="23503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9263-AA51-D7D8-A234-3DD25BFD46D9}"/>
              </a:ext>
            </a:extLst>
          </p:cNvPr>
          <p:cNvSpPr>
            <a:spLocks noGrp="1"/>
          </p:cNvSpPr>
          <p:nvPr>
            <p:ph type="title"/>
          </p:nvPr>
        </p:nvSpPr>
        <p:spPr>
          <a:xfrm>
            <a:off x="0" y="144408"/>
            <a:ext cx="12192000" cy="1325563"/>
          </a:xfrm>
        </p:spPr>
        <p:txBody>
          <a:bodyPr/>
          <a:lstStyle/>
          <a:p>
            <a:r>
              <a:rPr lang="en-GB"/>
              <a:t>Problems with your code</a:t>
            </a:r>
          </a:p>
        </p:txBody>
      </p:sp>
      <p:sp>
        <p:nvSpPr>
          <p:cNvPr id="3" name="TextBox 2">
            <a:extLst>
              <a:ext uri="{FF2B5EF4-FFF2-40B4-BE49-F238E27FC236}">
                <a16:creationId xmlns:a16="http://schemas.microsoft.com/office/drawing/2014/main" id="{601015D4-7884-3CD3-410C-87787365A21C}"/>
              </a:ext>
            </a:extLst>
          </p:cNvPr>
          <p:cNvSpPr txBox="1"/>
          <p:nvPr/>
        </p:nvSpPr>
        <p:spPr>
          <a:xfrm>
            <a:off x="2101106" y="1627626"/>
            <a:ext cx="7989788" cy="4524315"/>
          </a:xfrm>
          <a:prstGeom prst="rect">
            <a:avLst/>
          </a:prstGeom>
          <a:noFill/>
        </p:spPr>
        <p:txBody>
          <a:bodyPr wrap="square" rtlCol="0">
            <a:spAutoFit/>
          </a:bodyPr>
          <a:lstStyle/>
          <a:p>
            <a:r>
              <a:rPr lang="en-GB" sz="3200" b="1">
                <a:solidFill>
                  <a:schemeClr val="accent1"/>
                </a:solidFill>
              </a:rPr>
              <a:t>Syntax</a:t>
            </a:r>
            <a:r>
              <a:rPr lang="en-GB" sz="3200"/>
              <a:t> - </a:t>
            </a:r>
            <a:r>
              <a:rPr lang="en-GB" sz="3200">
                <a:latin typeface="Roboto Light" panose="02000000000000000000" pitchFamily="2" charset="0"/>
                <a:ea typeface="Roboto Light" panose="02000000000000000000" pitchFamily="2" charset="0"/>
              </a:rPr>
              <a:t>Your script doesn't follow the structural rules of the language.</a:t>
            </a:r>
          </a:p>
          <a:p>
            <a:endParaRPr lang="en-GB" sz="3200"/>
          </a:p>
          <a:p>
            <a:r>
              <a:rPr lang="en-GB" sz="3200" b="1">
                <a:solidFill>
                  <a:schemeClr val="accent2"/>
                </a:solidFill>
              </a:rPr>
              <a:t>Runtime</a:t>
            </a:r>
            <a:r>
              <a:rPr lang="en-GB" sz="3200"/>
              <a:t> - </a:t>
            </a:r>
            <a:r>
              <a:rPr lang="en-GB" sz="3200">
                <a:latin typeface="Roboto Light" panose="02000000000000000000" pitchFamily="2" charset="0"/>
                <a:ea typeface="Roboto Light" panose="02000000000000000000" pitchFamily="2" charset="0"/>
              </a:rPr>
              <a:t>The structure is fine, but your script attempts to do something prohibited by the language while it's executing.</a:t>
            </a:r>
          </a:p>
          <a:p>
            <a:endParaRPr lang="en-GB" sz="3200"/>
          </a:p>
          <a:p>
            <a:r>
              <a:rPr lang="en-GB" sz="3200" b="1">
                <a:solidFill>
                  <a:schemeClr val="accent3"/>
                </a:solidFill>
              </a:rPr>
              <a:t>Logic</a:t>
            </a:r>
            <a:r>
              <a:rPr lang="en-GB" sz="3200"/>
              <a:t> - </a:t>
            </a:r>
            <a:r>
              <a:rPr lang="en-GB" sz="3200">
                <a:latin typeface="Roboto Light" panose="02000000000000000000" pitchFamily="2" charset="0"/>
                <a:ea typeface="Roboto Light" panose="02000000000000000000" pitchFamily="2" charset="0"/>
              </a:rPr>
              <a:t>The script runs fine, but it doesn't do what you want it to.</a:t>
            </a:r>
          </a:p>
        </p:txBody>
      </p:sp>
    </p:spTree>
    <p:extLst>
      <p:ext uri="{BB962C8B-B14F-4D97-AF65-F5344CB8AC3E}">
        <p14:creationId xmlns:p14="http://schemas.microsoft.com/office/powerpoint/2010/main" val="188693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67C5-A064-6B4B-E79F-AA81DFCE41BC}"/>
              </a:ext>
            </a:extLst>
          </p:cNvPr>
          <p:cNvSpPr>
            <a:spLocks noGrp="1"/>
          </p:cNvSpPr>
          <p:nvPr>
            <p:ph type="title"/>
          </p:nvPr>
        </p:nvSpPr>
        <p:spPr>
          <a:xfrm>
            <a:off x="1620000" y="0"/>
            <a:ext cx="8952000" cy="1325563"/>
          </a:xfrm>
        </p:spPr>
        <p:txBody>
          <a:bodyPr/>
          <a:lstStyle/>
          <a:p>
            <a:r>
              <a:rPr lang="en-GB"/>
              <a:t>Understanding Exceptions</a:t>
            </a:r>
          </a:p>
        </p:txBody>
      </p:sp>
      <p:pic>
        <p:nvPicPr>
          <p:cNvPr id="5" name="Picture 4">
            <a:extLst>
              <a:ext uri="{FF2B5EF4-FFF2-40B4-BE49-F238E27FC236}">
                <a16:creationId xmlns:a16="http://schemas.microsoft.com/office/drawing/2014/main" id="{AE5E96C1-F946-2824-9533-761025DB028F}"/>
              </a:ext>
            </a:extLst>
          </p:cNvPr>
          <p:cNvPicPr>
            <a:picLocks noChangeAspect="1"/>
          </p:cNvPicPr>
          <p:nvPr/>
        </p:nvPicPr>
        <p:blipFill>
          <a:blip r:embed="rId3"/>
          <a:stretch>
            <a:fillRect/>
          </a:stretch>
        </p:blipFill>
        <p:spPr>
          <a:xfrm>
            <a:off x="299545" y="1168079"/>
            <a:ext cx="11592910" cy="4521842"/>
          </a:xfrm>
          <a:prstGeom prst="rect">
            <a:avLst/>
          </a:prstGeom>
        </p:spPr>
      </p:pic>
    </p:spTree>
    <p:extLst>
      <p:ext uri="{BB962C8B-B14F-4D97-AF65-F5344CB8AC3E}">
        <p14:creationId xmlns:p14="http://schemas.microsoft.com/office/powerpoint/2010/main" val="1279495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4713-DD3A-CC6E-6CCB-E37ADAD1DFB2}"/>
              </a:ext>
            </a:extLst>
          </p:cNvPr>
          <p:cNvSpPr>
            <a:spLocks noGrp="1"/>
          </p:cNvSpPr>
          <p:nvPr>
            <p:ph type="title"/>
          </p:nvPr>
        </p:nvSpPr>
        <p:spPr>
          <a:xfrm>
            <a:off x="0" y="2766218"/>
            <a:ext cx="12192000" cy="1325563"/>
          </a:xfrm>
        </p:spPr>
        <p:txBody>
          <a:bodyPr>
            <a:normAutofit/>
          </a:bodyPr>
          <a:lstStyle/>
          <a:p>
            <a:r>
              <a:rPr lang="en-GB" sz="4800">
                <a:latin typeface="Roboto Medium"/>
                <a:ea typeface="Roboto Medium"/>
                <a:cs typeface="Roboto Medium"/>
              </a:rPr>
              <a:t>Tasks 4 &amp; 5 cover these concepts</a:t>
            </a:r>
          </a:p>
        </p:txBody>
      </p:sp>
    </p:spTree>
    <p:extLst>
      <p:ext uri="{BB962C8B-B14F-4D97-AF65-F5344CB8AC3E}">
        <p14:creationId xmlns:p14="http://schemas.microsoft.com/office/powerpoint/2010/main" val="1728270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BB50F-04BF-ED67-41C8-04429C0943F1}"/>
              </a:ext>
            </a:extLst>
          </p:cNvPr>
          <p:cNvSpPr>
            <a:spLocks noGrp="1"/>
          </p:cNvSpPr>
          <p:nvPr>
            <p:ph type="title"/>
          </p:nvPr>
        </p:nvSpPr>
        <p:spPr>
          <a:xfrm>
            <a:off x="1620000" y="2766218"/>
            <a:ext cx="8952000" cy="1325563"/>
          </a:xfrm>
        </p:spPr>
        <p:txBody>
          <a:bodyPr/>
          <a:lstStyle/>
          <a:p>
            <a:r>
              <a:rPr lang="en-GB"/>
              <a:t>Strings</a:t>
            </a:r>
          </a:p>
        </p:txBody>
      </p:sp>
    </p:spTree>
    <p:extLst>
      <p:ext uri="{BB962C8B-B14F-4D97-AF65-F5344CB8AC3E}">
        <p14:creationId xmlns:p14="http://schemas.microsoft.com/office/powerpoint/2010/main" val="1299247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68BB-8DC8-2B07-13E9-A2BE264F2353}"/>
              </a:ext>
            </a:extLst>
          </p:cNvPr>
          <p:cNvSpPr>
            <a:spLocks noGrp="1"/>
          </p:cNvSpPr>
          <p:nvPr>
            <p:ph type="title"/>
          </p:nvPr>
        </p:nvSpPr>
        <p:spPr>
          <a:xfrm>
            <a:off x="-81280" y="0"/>
            <a:ext cx="12273280" cy="1325563"/>
          </a:xfrm>
        </p:spPr>
        <p:txBody>
          <a:bodyPr/>
          <a:lstStyle/>
          <a:p>
            <a:r>
              <a:rPr lang="en-GB"/>
              <a:t>A note on      s p a c </a:t>
            </a:r>
            <a:r>
              <a:rPr lang="en-GB" err="1"/>
              <a:t>i</a:t>
            </a:r>
            <a:r>
              <a:rPr lang="en-GB"/>
              <a:t> n g</a:t>
            </a:r>
          </a:p>
        </p:txBody>
      </p:sp>
      <p:pic>
        <p:nvPicPr>
          <p:cNvPr id="6" name="Picture 5">
            <a:extLst>
              <a:ext uri="{FF2B5EF4-FFF2-40B4-BE49-F238E27FC236}">
                <a16:creationId xmlns:a16="http://schemas.microsoft.com/office/drawing/2014/main" id="{14FC28E0-2B83-FE23-3D0D-C233AAA0FFE3}"/>
              </a:ext>
            </a:extLst>
          </p:cNvPr>
          <p:cNvPicPr>
            <a:picLocks noChangeAspect="1"/>
          </p:cNvPicPr>
          <p:nvPr/>
        </p:nvPicPr>
        <p:blipFill>
          <a:blip r:embed="rId3"/>
          <a:stretch>
            <a:fillRect/>
          </a:stretch>
        </p:blipFill>
        <p:spPr>
          <a:xfrm>
            <a:off x="121562" y="1770300"/>
            <a:ext cx="11948876" cy="3317399"/>
          </a:xfrm>
          <a:prstGeom prst="rect">
            <a:avLst/>
          </a:prstGeom>
        </p:spPr>
      </p:pic>
    </p:spTree>
    <p:extLst>
      <p:ext uri="{BB962C8B-B14F-4D97-AF65-F5344CB8AC3E}">
        <p14:creationId xmlns:p14="http://schemas.microsoft.com/office/powerpoint/2010/main" val="2456886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94BA-ADC1-83B9-34B2-0B2AD087FF26}"/>
              </a:ext>
            </a:extLst>
          </p:cNvPr>
          <p:cNvSpPr>
            <a:spLocks noGrp="1"/>
          </p:cNvSpPr>
          <p:nvPr>
            <p:ph type="title"/>
          </p:nvPr>
        </p:nvSpPr>
        <p:spPr>
          <a:xfrm>
            <a:off x="0" y="9525"/>
            <a:ext cx="12192000" cy="1325563"/>
          </a:xfrm>
        </p:spPr>
        <p:txBody>
          <a:bodyPr/>
          <a:lstStyle/>
          <a:p>
            <a:r>
              <a:rPr lang="en-GB"/>
              <a:t>Strings are strung together</a:t>
            </a:r>
          </a:p>
        </p:txBody>
      </p:sp>
      <p:pic>
        <p:nvPicPr>
          <p:cNvPr id="4" name="Picture 3">
            <a:extLst>
              <a:ext uri="{FF2B5EF4-FFF2-40B4-BE49-F238E27FC236}">
                <a16:creationId xmlns:a16="http://schemas.microsoft.com/office/drawing/2014/main" id="{5F366E30-2B1F-300A-C390-60E54FFD80DB}"/>
              </a:ext>
            </a:extLst>
          </p:cNvPr>
          <p:cNvPicPr>
            <a:picLocks noChangeAspect="1"/>
          </p:cNvPicPr>
          <p:nvPr/>
        </p:nvPicPr>
        <p:blipFill>
          <a:blip r:embed="rId3"/>
          <a:stretch>
            <a:fillRect/>
          </a:stretch>
        </p:blipFill>
        <p:spPr>
          <a:xfrm>
            <a:off x="1618615" y="2304398"/>
            <a:ext cx="8954770" cy="2249203"/>
          </a:xfrm>
          <a:prstGeom prst="rect">
            <a:avLst/>
          </a:prstGeom>
        </p:spPr>
      </p:pic>
      <p:sp>
        <p:nvSpPr>
          <p:cNvPr id="5" name="TextBox 4">
            <a:extLst>
              <a:ext uri="{FF2B5EF4-FFF2-40B4-BE49-F238E27FC236}">
                <a16:creationId xmlns:a16="http://schemas.microsoft.com/office/drawing/2014/main" id="{A105C6A8-236D-7490-972D-44BB93EE3306}"/>
              </a:ext>
            </a:extLst>
          </p:cNvPr>
          <p:cNvSpPr txBox="1"/>
          <p:nvPr/>
        </p:nvSpPr>
        <p:spPr>
          <a:xfrm>
            <a:off x="1618614" y="4553601"/>
            <a:ext cx="8954769" cy="1446550"/>
          </a:xfrm>
          <a:prstGeom prst="rect">
            <a:avLst/>
          </a:prstGeom>
          <a:noFill/>
        </p:spPr>
        <p:txBody>
          <a:bodyPr wrap="square" rtlCol="0">
            <a:spAutoFit/>
          </a:bodyPr>
          <a:lstStyle/>
          <a:p>
            <a:r>
              <a:rPr lang="en-GB" sz="4400">
                <a:solidFill>
                  <a:schemeClr val="accent2"/>
                </a:solidFill>
                <a:latin typeface="+mj-lt"/>
              </a:rPr>
              <a:t>I like computers</a:t>
            </a:r>
          </a:p>
          <a:p>
            <a:r>
              <a:rPr lang="en-GB" sz="4400">
                <a:solidFill>
                  <a:schemeClr val="accent2"/>
                </a:solidFill>
                <a:latin typeface="+mj-lt"/>
              </a:rPr>
              <a:t>Computers do not like me</a:t>
            </a:r>
          </a:p>
        </p:txBody>
      </p:sp>
      <p:cxnSp>
        <p:nvCxnSpPr>
          <p:cNvPr id="6" name="Straight Arrow Connector 5">
            <a:extLst>
              <a:ext uri="{FF2B5EF4-FFF2-40B4-BE49-F238E27FC236}">
                <a16:creationId xmlns:a16="http://schemas.microsoft.com/office/drawing/2014/main" id="{BFE56732-08E4-EA6A-5CB9-3C13566C47B4}"/>
              </a:ext>
            </a:extLst>
          </p:cNvPr>
          <p:cNvCxnSpPr>
            <a:cxnSpLocks/>
          </p:cNvCxnSpPr>
          <p:nvPr/>
        </p:nvCxnSpPr>
        <p:spPr>
          <a:xfrm flipH="1">
            <a:off x="7934960" y="2153920"/>
            <a:ext cx="467360" cy="90614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9BA387-F5A0-DBA0-C43E-18E0870FB4AD}"/>
              </a:ext>
            </a:extLst>
          </p:cNvPr>
          <p:cNvCxnSpPr>
            <a:cxnSpLocks/>
          </p:cNvCxnSpPr>
          <p:nvPr/>
        </p:nvCxnSpPr>
        <p:spPr>
          <a:xfrm>
            <a:off x="9022080" y="1776086"/>
            <a:ext cx="1317623" cy="73535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04B84D-72E5-5E87-1A08-748DA7552101}"/>
              </a:ext>
            </a:extLst>
          </p:cNvPr>
          <p:cNvSpPr txBox="1"/>
          <p:nvPr/>
        </p:nvSpPr>
        <p:spPr>
          <a:xfrm>
            <a:off x="6095998" y="1247684"/>
            <a:ext cx="3901439" cy="830997"/>
          </a:xfrm>
          <a:prstGeom prst="rect">
            <a:avLst/>
          </a:prstGeom>
          <a:noFill/>
        </p:spPr>
        <p:txBody>
          <a:bodyPr wrap="square" rtlCol="0">
            <a:spAutoFit/>
          </a:bodyPr>
          <a:lstStyle/>
          <a:p>
            <a:r>
              <a:rPr lang="en-GB" sz="2400"/>
              <a:t>Surrounded in </a:t>
            </a:r>
            <a:r>
              <a:rPr lang="en-GB" sz="2400" i="1"/>
              <a:t>either</a:t>
            </a:r>
            <a:r>
              <a:rPr lang="en-GB" sz="2400"/>
              <a:t> single or double quotes.</a:t>
            </a:r>
          </a:p>
        </p:txBody>
      </p:sp>
    </p:spTree>
    <p:extLst>
      <p:ext uri="{BB962C8B-B14F-4D97-AF65-F5344CB8AC3E}">
        <p14:creationId xmlns:p14="http://schemas.microsoft.com/office/powerpoint/2010/main" val="22897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7AFE-5CD5-D8B6-ABFD-81D2D754C1F3}"/>
              </a:ext>
            </a:extLst>
          </p:cNvPr>
          <p:cNvSpPr>
            <a:spLocks noGrp="1"/>
          </p:cNvSpPr>
          <p:nvPr>
            <p:ph type="title"/>
          </p:nvPr>
        </p:nvSpPr>
        <p:spPr>
          <a:xfrm>
            <a:off x="1620000" y="0"/>
            <a:ext cx="8952000" cy="1325563"/>
          </a:xfrm>
        </p:spPr>
        <p:txBody>
          <a:bodyPr/>
          <a:lstStyle/>
          <a:p>
            <a:r>
              <a:rPr lang="en-GB"/>
              <a:t>Operations on strings</a:t>
            </a:r>
          </a:p>
        </p:txBody>
      </p:sp>
      <p:pic>
        <p:nvPicPr>
          <p:cNvPr id="4" name="Picture 3">
            <a:extLst>
              <a:ext uri="{FF2B5EF4-FFF2-40B4-BE49-F238E27FC236}">
                <a16:creationId xmlns:a16="http://schemas.microsoft.com/office/drawing/2014/main" id="{7482B0D3-6690-29D0-F4DD-01E76D2381CE}"/>
              </a:ext>
            </a:extLst>
          </p:cNvPr>
          <p:cNvPicPr>
            <a:picLocks noChangeAspect="1"/>
          </p:cNvPicPr>
          <p:nvPr/>
        </p:nvPicPr>
        <p:blipFill>
          <a:blip r:embed="rId3"/>
          <a:stretch>
            <a:fillRect/>
          </a:stretch>
        </p:blipFill>
        <p:spPr>
          <a:xfrm>
            <a:off x="1890712" y="1745533"/>
            <a:ext cx="8410575" cy="952500"/>
          </a:xfrm>
          <a:prstGeom prst="rect">
            <a:avLst/>
          </a:prstGeom>
        </p:spPr>
      </p:pic>
      <p:pic>
        <p:nvPicPr>
          <p:cNvPr id="6" name="Picture 5">
            <a:extLst>
              <a:ext uri="{FF2B5EF4-FFF2-40B4-BE49-F238E27FC236}">
                <a16:creationId xmlns:a16="http://schemas.microsoft.com/office/drawing/2014/main" id="{285281C6-990A-9BA0-EF4D-E4EC2E7E523D}"/>
              </a:ext>
            </a:extLst>
          </p:cNvPr>
          <p:cNvPicPr>
            <a:picLocks noChangeAspect="1"/>
          </p:cNvPicPr>
          <p:nvPr/>
        </p:nvPicPr>
        <p:blipFill>
          <a:blip r:embed="rId4"/>
          <a:stretch>
            <a:fillRect/>
          </a:stretch>
        </p:blipFill>
        <p:spPr>
          <a:xfrm>
            <a:off x="1890713" y="4245431"/>
            <a:ext cx="5607369" cy="840161"/>
          </a:xfrm>
          <a:prstGeom prst="rect">
            <a:avLst/>
          </a:prstGeom>
        </p:spPr>
      </p:pic>
      <p:sp>
        <p:nvSpPr>
          <p:cNvPr id="7" name="TextBox 6">
            <a:extLst>
              <a:ext uri="{FF2B5EF4-FFF2-40B4-BE49-F238E27FC236}">
                <a16:creationId xmlns:a16="http://schemas.microsoft.com/office/drawing/2014/main" id="{1AEAF975-7CD4-37B2-E1E9-65093C697717}"/>
              </a:ext>
            </a:extLst>
          </p:cNvPr>
          <p:cNvSpPr txBox="1"/>
          <p:nvPr/>
        </p:nvSpPr>
        <p:spPr>
          <a:xfrm>
            <a:off x="1890712" y="2698033"/>
            <a:ext cx="8410575" cy="707886"/>
          </a:xfrm>
          <a:prstGeom prst="rect">
            <a:avLst/>
          </a:prstGeom>
          <a:noFill/>
        </p:spPr>
        <p:txBody>
          <a:bodyPr wrap="square" rtlCol="0">
            <a:spAutoFit/>
          </a:bodyPr>
          <a:lstStyle/>
          <a:p>
            <a:r>
              <a:rPr lang="en-GB" sz="4000">
                <a:solidFill>
                  <a:schemeClr val="accent2"/>
                </a:solidFill>
                <a:latin typeface="+mj-lt"/>
              </a:rPr>
              <a:t>First </a:t>
            </a:r>
            <a:r>
              <a:rPr lang="en-GB" sz="4000" err="1">
                <a:solidFill>
                  <a:schemeClr val="accent2"/>
                </a:solidFill>
                <a:latin typeface="+mj-lt"/>
              </a:rPr>
              <a:t>halfSecond</a:t>
            </a:r>
            <a:r>
              <a:rPr lang="en-GB" sz="4000">
                <a:solidFill>
                  <a:schemeClr val="accent2"/>
                </a:solidFill>
                <a:latin typeface="+mj-lt"/>
              </a:rPr>
              <a:t> half</a:t>
            </a:r>
          </a:p>
        </p:txBody>
      </p:sp>
      <p:sp>
        <p:nvSpPr>
          <p:cNvPr id="8" name="TextBox 7">
            <a:extLst>
              <a:ext uri="{FF2B5EF4-FFF2-40B4-BE49-F238E27FC236}">
                <a16:creationId xmlns:a16="http://schemas.microsoft.com/office/drawing/2014/main" id="{1C20CDFD-5231-8AD8-FDD5-981A51C6333A}"/>
              </a:ext>
            </a:extLst>
          </p:cNvPr>
          <p:cNvSpPr txBox="1"/>
          <p:nvPr/>
        </p:nvSpPr>
        <p:spPr>
          <a:xfrm>
            <a:off x="1890712" y="5085592"/>
            <a:ext cx="8410575" cy="1138773"/>
          </a:xfrm>
          <a:prstGeom prst="rect">
            <a:avLst/>
          </a:prstGeom>
          <a:noFill/>
        </p:spPr>
        <p:txBody>
          <a:bodyPr wrap="square" rtlCol="0">
            <a:spAutoFit/>
          </a:bodyPr>
          <a:lstStyle/>
          <a:p>
            <a:r>
              <a:rPr lang="en-GB" sz="4000" err="1">
                <a:solidFill>
                  <a:schemeClr val="accent1"/>
                </a:solidFill>
                <a:latin typeface="+mj-lt"/>
              </a:rPr>
              <a:t>TypeError</a:t>
            </a:r>
            <a:r>
              <a:rPr lang="en-GB" sz="4000">
                <a:solidFill>
                  <a:schemeClr val="accent4"/>
                </a:solidFill>
                <a:latin typeface="+mj-lt"/>
              </a:rPr>
              <a:t>:</a:t>
            </a:r>
            <a:r>
              <a:rPr lang="en-GB" sz="4000">
                <a:solidFill>
                  <a:schemeClr val="accent1"/>
                </a:solidFill>
                <a:latin typeface="+mj-lt"/>
              </a:rPr>
              <a:t> </a:t>
            </a:r>
            <a:r>
              <a:rPr lang="en-GB" sz="2800">
                <a:solidFill>
                  <a:schemeClr val="accent4"/>
                </a:solidFill>
                <a:latin typeface="+mj-lt"/>
              </a:rPr>
              <a:t>can only concatenate str (not "int") to str</a:t>
            </a:r>
            <a:endParaRPr lang="en-GB" sz="4000">
              <a:solidFill>
                <a:schemeClr val="accent4"/>
              </a:solidFill>
              <a:latin typeface="+mj-lt"/>
            </a:endParaRPr>
          </a:p>
        </p:txBody>
      </p:sp>
    </p:spTree>
    <p:extLst>
      <p:ext uri="{BB962C8B-B14F-4D97-AF65-F5344CB8AC3E}">
        <p14:creationId xmlns:p14="http://schemas.microsoft.com/office/powerpoint/2010/main" val="371527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C6AF-C6C8-40AA-D5CF-D3EDB8312D7C}"/>
              </a:ext>
            </a:extLst>
          </p:cNvPr>
          <p:cNvSpPr>
            <a:spLocks noGrp="1"/>
          </p:cNvSpPr>
          <p:nvPr>
            <p:ph type="ctrTitle"/>
          </p:nvPr>
        </p:nvSpPr>
        <p:spPr>
          <a:xfrm>
            <a:off x="0" y="3871380"/>
            <a:ext cx="12192000" cy="1236899"/>
          </a:xfrm>
        </p:spPr>
        <p:txBody>
          <a:bodyPr/>
          <a:lstStyle/>
          <a:p>
            <a:r>
              <a:rPr lang="en-GB"/>
              <a:t>Introduction</a:t>
            </a:r>
          </a:p>
        </p:txBody>
      </p:sp>
    </p:spTree>
    <p:extLst>
      <p:ext uri="{BB962C8B-B14F-4D97-AF65-F5344CB8AC3E}">
        <p14:creationId xmlns:p14="http://schemas.microsoft.com/office/powerpoint/2010/main" val="2889387217"/>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4713-DD3A-CC6E-6CCB-E37ADAD1DFB2}"/>
              </a:ext>
            </a:extLst>
          </p:cNvPr>
          <p:cNvSpPr>
            <a:spLocks noGrp="1"/>
          </p:cNvSpPr>
          <p:nvPr>
            <p:ph type="title"/>
          </p:nvPr>
        </p:nvSpPr>
        <p:spPr>
          <a:xfrm>
            <a:off x="0" y="2766218"/>
            <a:ext cx="12192000" cy="1325563"/>
          </a:xfrm>
        </p:spPr>
        <p:txBody>
          <a:bodyPr>
            <a:normAutofit/>
          </a:bodyPr>
          <a:lstStyle/>
          <a:p>
            <a:r>
              <a:rPr lang="en-GB" sz="4800">
                <a:latin typeface="Roboto Medium"/>
                <a:ea typeface="Roboto Medium"/>
                <a:cs typeface="Roboto Medium"/>
              </a:rPr>
              <a:t>Tasks 6-9 cover these concepts</a:t>
            </a:r>
          </a:p>
        </p:txBody>
      </p:sp>
    </p:spTree>
    <p:extLst>
      <p:ext uri="{BB962C8B-B14F-4D97-AF65-F5344CB8AC3E}">
        <p14:creationId xmlns:p14="http://schemas.microsoft.com/office/powerpoint/2010/main" val="1995435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63E9-D8B3-36D6-E41A-3D2CC40A238E}"/>
              </a:ext>
            </a:extLst>
          </p:cNvPr>
          <p:cNvSpPr>
            <a:spLocks noGrp="1"/>
          </p:cNvSpPr>
          <p:nvPr>
            <p:ph type="title"/>
          </p:nvPr>
        </p:nvSpPr>
        <p:spPr>
          <a:xfrm>
            <a:off x="1620000" y="2766218"/>
            <a:ext cx="8952000" cy="1325563"/>
          </a:xfrm>
        </p:spPr>
        <p:txBody>
          <a:bodyPr/>
          <a:lstStyle/>
          <a:p>
            <a:r>
              <a:rPr lang="en-GB"/>
              <a:t>Type Casting</a:t>
            </a:r>
          </a:p>
        </p:txBody>
      </p:sp>
    </p:spTree>
    <p:extLst>
      <p:ext uri="{BB962C8B-B14F-4D97-AF65-F5344CB8AC3E}">
        <p14:creationId xmlns:p14="http://schemas.microsoft.com/office/powerpoint/2010/main" val="565941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8485-4460-F251-392D-048E75E92DBC}"/>
              </a:ext>
            </a:extLst>
          </p:cNvPr>
          <p:cNvSpPr>
            <a:spLocks noGrp="1"/>
          </p:cNvSpPr>
          <p:nvPr>
            <p:ph type="title"/>
          </p:nvPr>
        </p:nvSpPr>
        <p:spPr>
          <a:xfrm>
            <a:off x="1620000" y="233680"/>
            <a:ext cx="8952000" cy="1325563"/>
          </a:xfrm>
        </p:spPr>
        <p:txBody>
          <a:bodyPr/>
          <a:lstStyle/>
          <a:p>
            <a:r>
              <a:rPr lang="en-GB"/>
              <a:t>The Three Casts</a:t>
            </a:r>
          </a:p>
        </p:txBody>
      </p:sp>
      <p:sp>
        <p:nvSpPr>
          <p:cNvPr id="3" name="TextBox 2">
            <a:extLst>
              <a:ext uri="{FF2B5EF4-FFF2-40B4-BE49-F238E27FC236}">
                <a16:creationId xmlns:a16="http://schemas.microsoft.com/office/drawing/2014/main" id="{1E43370E-5A2D-7556-3890-EE8714600588}"/>
              </a:ext>
            </a:extLst>
          </p:cNvPr>
          <p:cNvSpPr txBox="1"/>
          <p:nvPr/>
        </p:nvSpPr>
        <p:spPr>
          <a:xfrm>
            <a:off x="4464784" y="2105561"/>
            <a:ext cx="3262432" cy="1323439"/>
          </a:xfrm>
          <a:prstGeom prst="rect">
            <a:avLst/>
          </a:prstGeom>
          <a:noFill/>
        </p:spPr>
        <p:txBody>
          <a:bodyPr wrap="none" rtlCol="0">
            <a:spAutoFit/>
          </a:bodyPr>
          <a:lstStyle/>
          <a:p>
            <a:r>
              <a:rPr lang="en-GB" sz="8000">
                <a:latin typeface="+mj-lt"/>
              </a:rPr>
              <a:t>str()</a:t>
            </a:r>
          </a:p>
        </p:txBody>
      </p:sp>
      <p:sp>
        <p:nvSpPr>
          <p:cNvPr id="5" name="TextBox 4">
            <a:extLst>
              <a:ext uri="{FF2B5EF4-FFF2-40B4-BE49-F238E27FC236}">
                <a16:creationId xmlns:a16="http://schemas.microsoft.com/office/drawing/2014/main" id="{FD0F4FBD-C969-1A44-7941-5ED6EDC56E99}"/>
              </a:ext>
            </a:extLst>
          </p:cNvPr>
          <p:cNvSpPr txBox="1"/>
          <p:nvPr/>
        </p:nvSpPr>
        <p:spPr>
          <a:xfrm>
            <a:off x="1940560" y="4117241"/>
            <a:ext cx="3262432" cy="1323439"/>
          </a:xfrm>
          <a:prstGeom prst="rect">
            <a:avLst/>
          </a:prstGeom>
          <a:noFill/>
        </p:spPr>
        <p:txBody>
          <a:bodyPr wrap="none" rtlCol="0">
            <a:spAutoFit/>
          </a:bodyPr>
          <a:lstStyle/>
          <a:p>
            <a:r>
              <a:rPr lang="en-GB" sz="8000">
                <a:latin typeface="+mj-lt"/>
              </a:rPr>
              <a:t>int()</a:t>
            </a:r>
          </a:p>
        </p:txBody>
      </p:sp>
      <p:sp>
        <p:nvSpPr>
          <p:cNvPr id="8" name="TextBox 7">
            <a:extLst>
              <a:ext uri="{FF2B5EF4-FFF2-40B4-BE49-F238E27FC236}">
                <a16:creationId xmlns:a16="http://schemas.microsoft.com/office/drawing/2014/main" id="{22D3B273-E92D-9262-DAA4-7A7FB23FBFE3}"/>
              </a:ext>
            </a:extLst>
          </p:cNvPr>
          <p:cNvSpPr txBox="1"/>
          <p:nvPr/>
        </p:nvSpPr>
        <p:spPr>
          <a:xfrm>
            <a:off x="6227008" y="4140002"/>
            <a:ext cx="4493538" cy="1323439"/>
          </a:xfrm>
          <a:prstGeom prst="rect">
            <a:avLst/>
          </a:prstGeom>
          <a:noFill/>
        </p:spPr>
        <p:txBody>
          <a:bodyPr wrap="none" rtlCol="0">
            <a:spAutoFit/>
          </a:bodyPr>
          <a:lstStyle/>
          <a:p>
            <a:r>
              <a:rPr lang="en-GB" sz="8000">
                <a:latin typeface="+mj-lt"/>
              </a:rPr>
              <a:t>float()</a:t>
            </a:r>
          </a:p>
        </p:txBody>
      </p:sp>
    </p:spTree>
    <p:extLst>
      <p:ext uri="{BB962C8B-B14F-4D97-AF65-F5344CB8AC3E}">
        <p14:creationId xmlns:p14="http://schemas.microsoft.com/office/powerpoint/2010/main" val="757164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7A0F06-63DC-05E3-9E1E-DE4C34C083FF}"/>
              </a:ext>
            </a:extLst>
          </p:cNvPr>
          <p:cNvPicPr>
            <a:picLocks noChangeAspect="1"/>
          </p:cNvPicPr>
          <p:nvPr/>
        </p:nvPicPr>
        <p:blipFill>
          <a:blip r:embed="rId2"/>
          <a:stretch>
            <a:fillRect/>
          </a:stretch>
        </p:blipFill>
        <p:spPr>
          <a:xfrm>
            <a:off x="572135" y="576262"/>
            <a:ext cx="5886450" cy="5705475"/>
          </a:xfrm>
          <a:prstGeom prst="rect">
            <a:avLst/>
          </a:prstGeom>
        </p:spPr>
      </p:pic>
      <p:sp>
        <p:nvSpPr>
          <p:cNvPr id="7" name="TextBox 6">
            <a:extLst>
              <a:ext uri="{FF2B5EF4-FFF2-40B4-BE49-F238E27FC236}">
                <a16:creationId xmlns:a16="http://schemas.microsoft.com/office/drawing/2014/main" id="{238D0529-922F-6B7C-5772-54ABC6B5A0C4}"/>
              </a:ext>
            </a:extLst>
          </p:cNvPr>
          <p:cNvSpPr txBox="1"/>
          <p:nvPr/>
        </p:nvSpPr>
        <p:spPr>
          <a:xfrm>
            <a:off x="6686233" y="3727192"/>
            <a:ext cx="2254567" cy="2554545"/>
          </a:xfrm>
          <a:prstGeom prst="rect">
            <a:avLst/>
          </a:prstGeom>
          <a:noFill/>
        </p:spPr>
        <p:txBody>
          <a:bodyPr wrap="square" rtlCol="0">
            <a:spAutoFit/>
          </a:bodyPr>
          <a:lstStyle/>
          <a:p>
            <a:r>
              <a:rPr lang="en-GB" sz="4000">
                <a:solidFill>
                  <a:schemeClr val="accent2"/>
                </a:solidFill>
                <a:latin typeface="+mj-lt"/>
              </a:rPr>
              <a:t>-3</a:t>
            </a:r>
          </a:p>
          <a:p>
            <a:r>
              <a:rPr lang="en-GB" sz="4000">
                <a:solidFill>
                  <a:schemeClr val="accent2"/>
                </a:solidFill>
                <a:latin typeface="+mj-lt"/>
              </a:rPr>
              <a:t>1</a:t>
            </a:r>
          </a:p>
          <a:p>
            <a:r>
              <a:rPr lang="en-GB" sz="4000">
                <a:solidFill>
                  <a:schemeClr val="accent2"/>
                </a:solidFill>
                <a:latin typeface="+mj-lt"/>
              </a:rPr>
              <a:t>0.5</a:t>
            </a:r>
          </a:p>
          <a:p>
            <a:r>
              <a:rPr lang="en-GB" sz="4000">
                <a:solidFill>
                  <a:schemeClr val="accent2"/>
                </a:solidFill>
                <a:latin typeface="+mj-lt"/>
              </a:rPr>
              <a:t>£0.50</a:t>
            </a:r>
          </a:p>
        </p:txBody>
      </p:sp>
      <p:sp>
        <p:nvSpPr>
          <p:cNvPr id="8" name="Title 1">
            <a:extLst>
              <a:ext uri="{FF2B5EF4-FFF2-40B4-BE49-F238E27FC236}">
                <a16:creationId xmlns:a16="http://schemas.microsoft.com/office/drawing/2014/main" id="{2308DDC0-5ABC-2255-5C43-8BDE4BC30EE5}"/>
              </a:ext>
            </a:extLst>
          </p:cNvPr>
          <p:cNvSpPr>
            <a:spLocks noGrp="1"/>
          </p:cNvSpPr>
          <p:nvPr>
            <p:ph type="title"/>
          </p:nvPr>
        </p:nvSpPr>
        <p:spPr>
          <a:xfrm>
            <a:off x="6686233" y="576263"/>
            <a:ext cx="5373687" cy="815658"/>
          </a:xfrm>
        </p:spPr>
        <p:txBody>
          <a:bodyPr/>
          <a:lstStyle/>
          <a:p>
            <a:r>
              <a:rPr lang="en-GB"/>
              <a:t>Cast Example</a:t>
            </a:r>
          </a:p>
        </p:txBody>
      </p:sp>
      <p:sp>
        <p:nvSpPr>
          <p:cNvPr id="9" name="TextBox 8">
            <a:extLst>
              <a:ext uri="{FF2B5EF4-FFF2-40B4-BE49-F238E27FC236}">
                <a16:creationId xmlns:a16="http://schemas.microsoft.com/office/drawing/2014/main" id="{2D387A1A-C9D8-8FFF-FC0F-30C00EC6C884}"/>
              </a:ext>
            </a:extLst>
          </p:cNvPr>
          <p:cNvSpPr txBox="1"/>
          <p:nvPr/>
        </p:nvSpPr>
        <p:spPr>
          <a:xfrm>
            <a:off x="7312255" y="1930479"/>
            <a:ext cx="4121641" cy="1200329"/>
          </a:xfrm>
          <a:prstGeom prst="rect">
            <a:avLst/>
          </a:prstGeom>
          <a:noFill/>
        </p:spPr>
        <p:txBody>
          <a:bodyPr wrap="none" rtlCol="0">
            <a:spAutoFit/>
          </a:bodyPr>
          <a:lstStyle/>
          <a:p>
            <a:r>
              <a:rPr lang="en-GB" sz="3600"/>
              <a:t>Casts are used to </a:t>
            </a:r>
          </a:p>
          <a:p>
            <a:r>
              <a:rPr lang="en-GB" sz="3600" i="1">
                <a:solidFill>
                  <a:schemeClr val="accent3"/>
                </a:solidFill>
              </a:rPr>
              <a:t>convert to </a:t>
            </a:r>
            <a:r>
              <a:rPr lang="en-GB" sz="3600"/>
              <a:t>that type</a:t>
            </a:r>
          </a:p>
        </p:txBody>
      </p:sp>
    </p:spTree>
    <p:extLst>
      <p:ext uri="{BB962C8B-B14F-4D97-AF65-F5344CB8AC3E}">
        <p14:creationId xmlns:p14="http://schemas.microsoft.com/office/powerpoint/2010/main" val="48086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8485-4460-F251-392D-048E75E92DBC}"/>
              </a:ext>
            </a:extLst>
          </p:cNvPr>
          <p:cNvSpPr>
            <a:spLocks noGrp="1"/>
          </p:cNvSpPr>
          <p:nvPr>
            <p:ph type="title"/>
          </p:nvPr>
        </p:nvSpPr>
        <p:spPr>
          <a:xfrm>
            <a:off x="1394198" y="-17583"/>
            <a:ext cx="9403600" cy="1087286"/>
          </a:xfrm>
        </p:spPr>
        <p:txBody>
          <a:bodyPr/>
          <a:lstStyle/>
          <a:p>
            <a:r>
              <a:rPr lang="en-GB"/>
              <a:t>Conversion Subtleties</a:t>
            </a:r>
          </a:p>
        </p:txBody>
      </p:sp>
      <p:sp>
        <p:nvSpPr>
          <p:cNvPr id="4" name="TextBox 3">
            <a:extLst>
              <a:ext uri="{FF2B5EF4-FFF2-40B4-BE49-F238E27FC236}">
                <a16:creationId xmlns:a16="http://schemas.microsoft.com/office/drawing/2014/main" id="{999D12C8-CB32-5B15-6DD8-E9B814BEFBDB}"/>
              </a:ext>
            </a:extLst>
          </p:cNvPr>
          <p:cNvSpPr txBox="1"/>
          <p:nvPr/>
        </p:nvSpPr>
        <p:spPr>
          <a:xfrm>
            <a:off x="938337" y="5251045"/>
            <a:ext cx="2357119" cy="830997"/>
          </a:xfrm>
          <a:prstGeom prst="rect">
            <a:avLst/>
          </a:prstGeom>
          <a:noFill/>
        </p:spPr>
        <p:txBody>
          <a:bodyPr wrap="square" rtlCol="0">
            <a:spAutoFit/>
          </a:bodyPr>
          <a:lstStyle/>
          <a:p>
            <a:pPr algn="ctr"/>
            <a:r>
              <a:rPr lang="en-GB" sz="4800" b="1"/>
              <a:t>Integer</a:t>
            </a:r>
          </a:p>
        </p:txBody>
      </p:sp>
      <p:sp>
        <p:nvSpPr>
          <p:cNvPr id="6" name="TextBox 5">
            <a:extLst>
              <a:ext uri="{FF2B5EF4-FFF2-40B4-BE49-F238E27FC236}">
                <a16:creationId xmlns:a16="http://schemas.microsoft.com/office/drawing/2014/main" id="{53D77A6A-EA1F-EB6C-F335-936E6323E5B1}"/>
              </a:ext>
            </a:extLst>
          </p:cNvPr>
          <p:cNvSpPr txBox="1"/>
          <p:nvPr/>
        </p:nvSpPr>
        <p:spPr>
          <a:xfrm>
            <a:off x="4917440" y="1180801"/>
            <a:ext cx="2357119" cy="830997"/>
          </a:xfrm>
          <a:prstGeom prst="rect">
            <a:avLst/>
          </a:prstGeom>
          <a:noFill/>
        </p:spPr>
        <p:txBody>
          <a:bodyPr wrap="square" rtlCol="0">
            <a:spAutoFit/>
          </a:bodyPr>
          <a:lstStyle/>
          <a:p>
            <a:pPr algn="ctr"/>
            <a:r>
              <a:rPr lang="en-GB" sz="4800" b="1"/>
              <a:t>String</a:t>
            </a:r>
          </a:p>
        </p:txBody>
      </p:sp>
      <p:sp>
        <p:nvSpPr>
          <p:cNvPr id="7" name="TextBox 6">
            <a:extLst>
              <a:ext uri="{FF2B5EF4-FFF2-40B4-BE49-F238E27FC236}">
                <a16:creationId xmlns:a16="http://schemas.microsoft.com/office/drawing/2014/main" id="{B8D22F57-0617-05CA-0392-6218816DCCD9}"/>
              </a:ext>
            </a:extLst>
          </p:cNvPr>
          <p:cNvSpPr txBox="1"/>
          <p:nvPr/>
        </p:nvSpPr>
        <p:spPr>
          <a:xfrm>
            <a:off x="8896544" y="5266408"/>
            <a:ext cx="1934016" cy="830997"/>
          </a:xfrm>
          <a:prstGeom prst="rect">
            <a:avLst/>
          </a:prstGeom>
          <a:noFill/>
        </p:spPr>
        <p:txBody>
          <a:bodyPr wrap="square" rtlCol="0">
            <a:spAutoFit/>
          </a:bodyPr>
          <a:lstStyle/>
          <a:p>
            <a:pPr algn="ctr"/>
            <a:r>
              <a:rPr lang="en-GB" sz="4800" b="1"/>
              <a:t>Float</a:t>
            </a:r>
          </a:p>
        </p:txBody>
      </p:sp>
      <p:cxnSp>
        <p:nvCxnSpPr>
          <p:cNvPr id="18" name="Straight Arrow Connector 17">
            <a:extLst>
              <a:ext uri="{FF2B5EF4-FFF2-40B4-BE49-F238E27FC236}">
                <a16:creationId xmlns:a16="http://schemas.microsoft.com/office/drawing/2014/main" id="{B3F6CD68-C876-4D56-680A-901E61CAD659}"/>
              </a:ext>
            </a:extLst>
          </p:cNvPr>
          <p:cNvCxnSpPr/>
          <p:nvPr/>
        </p:nvCxnSpPr>
        <p:spPr>
          <a:xfrm rot="2700000">
            <a:off x="6676875" y="3408868"/>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D76110-C4F7-B420-88A0-1F2537363DCB}"/>
              </a:ext>
            </a:extLst>
          </p:cNvPr>
          <p:cNvCxnSpPr>
            <a:cxnSpLocks/>
          </p:cNvCxnSpPr>
          <p:nvPr/>
        </p:nvCxnSpPr>
        <p:spPr>
          <a:xfrm rot="2700000" flipH="1">
            <a:off x="6246573" y="3839170"/>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1458D0-9280-7EE8-052A-64BD3F82EEF5}"/>
              </a:ext>
            </a:extLst>
          </p:cNvPr>
          <p:cNvCxnSpPr/>
          <p:nvPr/>
        </p:nvCxnSpPr>
        <p:spPr>
          <a:xfrm rot="18900000" flipH="1">
            <a:off x="1877843" y="3408869"/>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1886B1-F9AD-52DD-384E-37E43F137528}"/>
              </a:ext>
            </a:extLst>
          </p:cNvPr>
          <p:cNvCxnSpPr>
            <a:cxnSpLocks/>
          </p:cNvCxnSpPr>
          <p:nvPr/>
        </p:nvCxnSpPr>
        <p:spPr>
          <a:xfrm rot="18900000">
            <a:off x="2308145" y="3839171"/>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37EA226-5ECE-437C-4D48-01560133F52F}"/>
              </a:ext>
            </a:extLst>
          </p:cNvPr>
          <p:cNvSpPr txBox="1"/>
          <p:nvPr/>
        </p:nvSpPr>
        <p:spPr>
          <a:xfrm>
            <a:off x="2652491" y="2553197"/>
            <a:ext cx="1285929" cy="461665"/>
          </a:xfrm>
          <a:prstGeom prst="rect">
            <a:avLst/>
          </a:prstGeom>
          <a:noFill/>
        </p:spPr>
        <p:txBody>
          <a:bodyPr wrap="none" rtlCol="0">
            <a:spAutoFit/>
          </a:bodyPr>
          <a:lstStyle/>
          <a:p>
            <a:r>
              <a:rPr lang="en-GB" sz="2400">
                <a:solidFill>
                  <a:schemeClr val="accent1"/>
                </a:solidFill>
              </a:rPr>
              <a:t>Can Fail</a:t>
            </a:r>
          </a:p>
        </p:txBody>
      </p:sp>
      <p:sp>
        <p:nvSpPr>
          <p:cNvPr id="26" name="TextBox 25">
            <a:extLst>
              <a:ext uri="{FF2B5EF4-FFF2-40B4-BE49-F238E27FC236}">
                <a16:creationId xmlns:a16="http://schemas.microsoft.com/office/drawing/2014/main" id="{7BD8F46B-E550-846E-FB21-FF501BB254EE}"/>
              </a:ext>
            </a:extLst>
          </p:cNvPr>
          <p:cNvSpPr txBox="1"/>
          <p:nvPr/>
        </p:nvSpPr>
        <p:spPr>
          <a:xfrm>
            <a:off x="8253579" y="2553196"/>
            <a:ext cx="1285929" cy="461665"/>
          </a:xfrm>
          <a:prstGeom prst="rect">
            <a:avLst/>
          </a:prstGeom>
          <a:noFill/>
        </p:spPr>
        <p:txBody>
          <a:bodyPr wrap="none" rtlCol="0">
            <a:spAutoFit/>
          </a:bodyPr>
          <a:lstStyle/>
          <a:p>
            <a:r>
              <a:rPr lang="en-GB" sz="2400">
                <a:solidFill>
                  <a:schemeClr val="accent1"/>
                </a:solidFill>
              </a:rPr>
              <a:t>Can Fail</a:t>
            </a:r>
          </a:p>
        </p:txBody>
      </p:sp>
    </p:spTree>
    <p:extLst>
      <p:ext uri="{BB962C8B-B14F-4D97-AF65-F5344CB8AC3E}">
        <p14:creationId xmlns:p14="http://schemas.microsoft.com/office/powerpoint/2010/main" val="8357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9350-98FD-F502-BBD2-C892F7B0E329}"/>
              </a:ext>
            </a:extLst>
          </p:cNvPr>
          <p:cNvSpPr>
            <a:spLocks noGrp="1"/>
          </p:cNvSpPr>
          <p:nvPr>
            <p:ph type="title"/>
          </p:nvPr>
        </p:nvSpPr>
        <p:spPr>
          <a:xfrm>
            <a:off x="1620000" y="0"/>
            <a:ext cx="8952000" cy="1325563"/>
          </a:xfrm>
        </p:spPr>
        <p:txBody>
          <a:bodyPr/>
          <a:lstStyle/>
          <a:p>
            <a:r>
              <a:rPr lang="en-GB"/>
              <a:t>String to Float or Integer</a:t>
            </a:r>
          </a:p>
        </p:txBody>
      </p:sp>
      <p:pic>
        <p:nvPicPr>
          <p:cNvPr id="4" name="Picture 3">
            <a:extLst>
              <a:ext uri="{FF2B5EF4-FFF2-40B4-BE49-F238E27FC236}">
                <a16:creationId xmlns:a16="http://schemas.microsoft.com/office/drawing/2014/main" id="{6B778B23-7AA9-C1DE-E9F9-6919AF8676C4}"/>
              </a:ext>
            </a:extLst>
          </p:cNvPr>
          <p:cNvPicPr>
            <a:picLocks noChangeAspect="1"/>
          </p:cNvPicPr>
          <p:nvPr/>
        </p:nvPicPr>
        <p:blipFill>
          <a:blip r:embed="rId2"/>
          <a:stretch>
            <a:fillRect/>
          </a:stretch>
        </p:blipFill>
        <p:spPr>
          <a:xfrm>
            <a:off x="1355840" y="1695132"/>
            <a:ext cx="2352560" cy="771117"/>
          </a:xfrm>
          <a:prstGeom prst="rect">
            <a:avLst/>
          </a:prstGeom>
        </p:spPr>
      </p:pic>
      <p:pic>
        <p:nvPicPr>
          <p:cNvPr id="6" name="Picture 5">
            <a:extLst>
              <a:ext uri="{FF2B5EF4-FFF2-40B4-BE49-F238E27FC236}">
                <a16:creationId xmlns:a16="http://schemas.microsoft.com/office/drawing/2014/main" id="{0861C488-0995-B79F-BD36-1AD682648AFE}"/>
              </a:ext>
            </a:extLst>
          </p:cNvPr>
          <p:cNvPicPr>
            <a:picLocks noChangeAspect="1"/>
          </p:cNvPicPr>
          <p:nvPr/>
        </p:nvPicPr>
        <p:blipFill>
          <a:blip r:embed="rId3"/>
          <a:stretch>
            <a:fillRect/>
          </a:stretch>
        </p:blipFill>
        <p:spPr>
          <a:xfrm>
            <a:off x="1355840" y="3429000"/>
            <a:ext cx="2352560" cy="1459721"/>
          </a:xfrm>
          <a:prstGeom prst="rect">
            <a:avLst/>
          </a:prstGeom>
        </p:spPr>
      </p:pic>
      <p:sp>
        <p:nvSpPr>
          <p:cNvPr id="7" name="TextBox 6">
            <a:extLst>
              <a:ext uri="{FF2B5EF4-FFF2-40B4-BE49-F238E27FC236}">
                <a16:creationId xmlns:a16="http://schemas.microsoft.com/office/drawing/2014/main" id="{5B4B8C0D-8840-6700-37BA-DFB82D5D2C0E}"/>
              </a:ext>
            </a:extLst>
          </p:cNvPr>
          <p:cNvSpPr txBox="1"/>
          <p:nvPr/>
        </p:nvSpPr>
        <p:spPr>
          <a:xfrm>
            <a:off x="4053839" y="3442171"/>
            <a:ext cx="1048685" cy="1446550"/>
          </a:xfrm>
          <a:prstGeom prst="rect">
            <a:avLst/>
          </a:prstGeom>
          <a:noFill/>
        </p:spPr>
        <p:txBody>
          <a:bodyPr wrap="none" rtlCol="0">
            <a:spAutoFit/>
          </a:bodyPr>
          <a:lstStyle/>
          <a:p>
            <a:pPr algn="ctr"/>
            <a:r>
              <a:rPr lang="en-GB" sz="8800">
                <a:solidFill>
                  <a:schemeClr val="accent2"/>
                </a:solidFill>
              </a:rPr>
              <a:t>🗸</a:t>
            </a:r>
          </a:p>
        </p:txBody>
      </p:sp>
      <p:sp>
        <p:nvSpPr>
          <p:cNvPr id="8" name="TextBox 7">
            <a:extLst>
              <a:ext uri="{FF2B5EF4-FFF2-40B4-BE49-F238E27FC236}">
                <a16:creationId xmlns:a16="http://schemas.microsoft.com/office/drawing/2014/main" id="{DEB36729-E223-78AF-4EC0-1B082E35ECB3}"/>
              </a:ext>
            </a:extLst>
          </p:cNvPr>
          <p:cNvSpPr txBox="1"/>
          <p:nvPr/>
        </p:nvSpPr>
        <p:spPr>
          <a:xfrm>
            <a:off x="4053840" y="1584960"/>
            <a:ext cx="1048685" cy="1446550"/>
          </a:xfrm>
          <a:prstGeom prst="rect">
            <a:avLst/>
          </a:prstGeom>
          <a:noFill/>
        </p:spPr>
        <p:txBody>
          <a:bodyPr wrap="none" rtlCol="0">
            <a:spAutoFit/>
          </a:bodyPr>
          <a:lstStyle/>
          <a:p>
            <a:pPr algn="ctr"/>
            <a:r>
              <a:rPr lang="en-GB" sz="8800">
                <a:solidFill>
                  <a:schemeClr val="accent2"/>
                </a:solidFill>
              </a:rPr>
              <a:t>🗸</a:t>
            </a:r>
          </a:p>
        </p:txBody>
      </p:sp>
      <p:pic>
        <p:nvPicPr>
          <p:cNvPr id="10" name="Picture 9">
            <a:extLst>
              <a:ext uri="{FF2B5EF4-FFF2-40B4-BE49-F238E27FC236}">
                <a16:creationId xmlns:a16="http://schemas.microsoft.com/office/drawing/2014/main" id="{DB64AAC4-9D5B-1638-DD73-91D4280479CE}"/>
              </a:ext>
            </a:extLst>
          </p:cNvPr>
          <p:cNvPicPr>
            <a:picLocks noChangeAspect="1"/>
          </p:cNvPicPr>
          <p:nvPr/>
        </p:nvPicPr>
        <p:blipFill>
          <a:blip r:embed="rId4"/>
          <a:stretch>
            <a:fillRect/>
          </a:stretch>
        </p:blipFill>
        <p:spPr>
          <a:xfrm>
            <a:off x="1355840" y="5474830"/>
            <a:ext cx="2352560" cy="753283"/>
          </a:xfrm>
          <a:prstGeom prst="rect">
            <a:avLst/>
          </a:prstGeom>
        </p:spPr>
      </p:pic>
      <p:sp>
        <p:nvSpPr>
          <p:cNvPr id="12" name="TextBox 11">
            <a:extLst>
              <a:ext uri="{FF2B5EF4-FFF2-40B4-BE49-F238E27FC236}">
                <a16:creationId xmlns:a16="http://schemas.microsoft.com/office/drawing/2014/main" id="{F55AB9A8-CD29-8E92-C88B-F5D247577EE5}"/>
              </a:ext>
            </a:extLst>
          </p:cNvPr>
          <p:cNvSpPr txBox="1"/>
          <p:nvPr/>
        </p:nvSpPr>
        <p:spPr>
          <a:xfrm>
            <a:off x="3952240" y="5128196"/>
            <a:ext cx="1150284" cy="1446550"/>
          </a:xfrm>
          <a:prstGeom prst="rect">
            <a:avLst/>
          </a:prstGeom>
          <a:noFill/>
        </p:spPr>
        <p:txBody>
          <a:bodyPr wrap="square">
            <a:spAutoFit/>
          </a:bodyPr>
          <a:lstStyle/>
          <a:p>
            <a:pPr algn="ctr"/>
            <a:r>
              <a:rPr lang="en-GB" sz="8800">
                <a:solidFill>
                  <a:schemeClr val="accent1"/>
                </a:solidFill>
              </a:rPr>
              <a:t>✗</a:t>
            </a:r>
          </a:p>
        </p:txBody>
      </p:sp>
      <p:pic>
        <p:nvPicPr>
          <p:cNvPr id="14" name="Picture 13">
            <a:extLst>
              <a:ext uri="{FF2B5EF4-FFF2-40B4-BE49-F238E27FC236}">
                <a16:creationId xmlns:a16="http://schemas.microsoft.com/office/drawing/2014/main" id="{5E88ADA6-2D11-5800-26A5-E84BB38D2C66}"/>
              </a:ext>
            </a:extLst>
          </p:cNvPr>
          <p:cNvPicPr>
            <a:picLocks noChangeAspect="1"/>
          </p:cNvPicPr>
          <p:nvPr/>
        </p:nvPicPr>
        <p:blipFill>
          <a:blip r:embed="rId5"/>
          <a:stretch>
            <a:fillRect/>
          </a:stretch>
        </p:blipFill>
        <p:spPr>
          <a:xfrm>
            <a:off x="6096000" y="1695132"/>
            <a:ext cx="3014264" cy="881289"/>
          </a:xfrm>
          <a:prstGeom prst="rect">
            <a:avLst/>
          </a:prstGeom>
        </p:spPr>
      </p:pic>
      <p:pic>
        <p:nvPicPr>
          <p:cNvPr id="16" name="Picture 15">
            <a:extLst>
              <a:ext uri="{FF2B5EF4-FFF2-40B4-BE49-F238E27FC236}">
                <a16:creationId xmlns:a16="http://schemas.microsoft.com/office/drawing/2014/main" id="{571E8A78-149A-E6C7-2F46-8516AB69032D}"/>
              </a:ext>
            </a:extLst>
          </p:cNvPr>
          <p:cNvPicPr>
            <a:picLocks noChangeAspect="1"/>
          </p:cNvPicPr>
          <p:nvPr/>
        </p:nvPicPr>
        <p:blipFill>
          <a:blip r:embed="rId6"/>
          <a:stretch>
            <a:fillRect/>
          </a:stretch>
        </p:blipFill>
        <p:spPr>
          <a:xfrm>
            <a:off x="6096000" y="3323070"/>
            <a:ext cx="3014264" cy="1560147"/>
          </a:xfrm>
          <a:prstGeom prst="rect">
            <a:avLst/>
          </a:prstGeom>
        </p:spPr>
      </p:pic>
      <p:sp>
        <p:nvSpPr>
          <p:cNvPr id="18" name="TextBox 17">
            <a:extLst>
              <a:ext uri="{FF2B5EF4-FFF2-40B4-BE49-F238E27FC236}">
                <a16:creationId xmlns:a16="http://schemas.microsoft.com/office/drawing/2014/main" id="{343E56F7-51AE-9536-681B-69427294B8F3}"/>
              </a:ext>
            </a:extLst>
          </p:cNvPr>
          <p:cNvSpPr txBox="1"/>
          <p:nvPr/>
        </p:nvSpPr>
        <p:spPr>
          <a:xfrm>
            <a:off x="9215120" y="3330761"/>
            <a:ext cx="1150284" cy="1446550"/>
          </a:xfrm>
          <a:prstGeom prst="rect">
            <a:avLst/>
          </a:prstGeom>
          <a:noFill/>
        </p:spPr>
        <p:txBody>
          <a:bodyPr wrap="square">
            <a:spAutoFit/>
          </a:bodyPr>
          <a:lstStyle/>
          <a:p>
            <a:pPr algn="ctr"/>
            <a:r>
              <a:rPr lang="en-GB" sz="8800">
                <a:solidFill>
                  <a:schemeClr val="accent1"/>
                </a:solidFill>
              </a:rPr>
              <a:t>✗</a:t>
            </a:r>
          </a:p>
        </p:txBody>
      </p:sp>
      <p:sp>
        <p:nvSpPr>
          <p:cNvPr id="19" name="TextBox 18">
            <a:extLst>
              <a:ext uri="{FF2B5EF4-FFF2-40B4-BE49-F238E27FC236}">
                <a16:creationId xmlns:a16="http://schemas.microsoft.com/office/drawing/2014/main" id="{D22820D2-1F73-1F36-B841-7B5EAA9BB84C}"/>
              </a:ext>
            </a:extLst>
          </p:cNvPr>
          <p:cNvSpPr txBox="1"/>
          <p:nvPr/>
        </p:nvSpPr>
        <p:spPr>
          <a:xfrm>
            <a:off x="9342119" y="1584960"/>
            <a:ext cx="1048685" cy="1446550"/>
          </a:xfrm>
          <a:prstGeom prst="rect">
            <a:avLst/>
          </a:prstGeom>
          <a:noFill/>
        </p:spPr>
        <p:txBody>
          <a:bodyPr wrap="none" rtlCol="0">
            <a:spAutoFit/>
          </a:bodyPr>
          <a:lstStyle/>
          <a:p>
            <a:pPr algn="ctr"/>
            <a:r>
              <a:rPr lang="en-GB" sz="8800">
                <a:solidFill>
                  <a:schemeClr val="accent2"/>
                </a:solidFill>
              </a:rPr>
              <a:t>🗸</a:t>
            </a:r>
          </a:p>
        </p:txBody>
      </p:sp>
      <p:pic>
        <p:nvPicPr>
          <p:cNvPr id="21" name="Picture 20">
            <a:extLst>
              <a:ext uri="{FF2B5EF4-FFF2-40B4-BE49-F238E27FC236}">
                <a16:creationId xmlns:a16="http://schemas.microsoft.com/office/drawing/2014/main" id="{4B2B32B2-5E96-4E64-1CC0-5D5F3D3BDE36}"/>
              </a:ext>
            </a:extLst>
          </p:cNvPr>
          <p:cNvPicPr>
            <a:picLocks noChangeAspect="1"/>
          </p:cNvPicPr>
          <p:nvPr/>
        </p:nvPicPr>
        <p:blipFill>
          <a:blip r:embed="rId7"/>
          <a:stretch>
            <a:fillRect/>
          </a:stretch>
        </p:blipFill>
        <p:spPr>
          <a:xfrm>
            <a:off x="6096000" y="5354002"/>
            <a:ext cx="3014264" cy="1015501"/>
          </a:xfrm>
          <a:prstGeom prst="rect">
            <a:avLst/>
          </a:prstGeom>
        </p:spPr>
      </p:pic>
      <p:sp>
        <p:nvSpPr>
          <p:cNvPr id="22" name="TextBox 21">
            <a:extLst>
              <a:ext uri="{FF2B5EF4-FFF2-40B4-BE49-F238E27FC236}">
                <a16:creationId xmlns:a16="http://schemas.microsoft.com/office/drawing/2014/main" id="{B2D1CCDE-7F9C-1645-3EF3-412D8AE9BE93}"/>
              </a:ext>
            </a:extLst>
          </p:cNvPr>
          <p:cNvSpPr txBox="1"/>
          <p:nvPr/>
        </p:nvSpPr>
        <p:spPr>
          <a:xfrm>
            <a:off x="9215120" y="5128196"/>
            <a:ext cx="1150284" cy="1446550"/>
          </a:xfrm>
          <a:prstGeom prst="rect">
            <a:avLst/>
          </a:prstGeom>
          <a:noFill/>
        </p:spPr>
        <p:txBody>
          <a:bodyPr wrap="square">
            <a:spAutoFit/>
          </a:bodyPr>
          <a:lstStyle/>
          <a:p>
            <a:pPr algn="ctr"/>
            <a:r>
              <a:rPr lang="en-GB" sz="8800">
                <a:solidFill>
                  <a:schemeClr val="accent1"/>
                </a:solidFill>
              </a:rPr>
              <a:t>✗</a:t>
            </a:r>
          </a:p>
        </p:txBody>
      </p:sp>
    </p:spTree>
    <p:extLst>
      <p:ext uri="{BB962C8B-B14F-4D97-AF65-F5344CB8AC3E}">
        <p14:creationId xmlns:p14="http://schemas.microsoft.com/office/powerpoint/2010/main" val="27631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8" grpId="0"/>
      <p:bldP spid="19"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8485-4460-F251-392D-048E75E92DBC}"/>
              </a:ext>
            </a:extLst>
          </p:cNvPr>
          <p:cNvSpPr>
            <a:spLocks noGrp="1"/>
          </p:cNvSpPr>
          <p:nvPr>
            <p:ph type="title"/>
          </p:nvPr>
        </p:nvSpPr>
        <p:spPr>
          <a:xfrm>
            <a:off x="1394198" y="-17583"/>
            <a:ext cx="9403600" cy="1087286"/>
          </a:xfrm>
        </p:spPr>
        <p:txBody>
          <a:bodyPr/>
          <a:lstStyle/>
          <a:p>
            <a:r>
              <a:rPr lang="en-GB"/>
              <a:t>Conversion Subtleties</a:t>
            </a:r>
          </a:p>
        </p:txBody>
      </p:sp>
      <p:sp>
        <p:nvSpPr>
          <p:cNvPr id="4" name="TextBox 3">
            <a:extLst>
              <a:ext uri="{FF2B5EF4-FFF2-40B4-BE49-F238E27FC236}">
                <a16:creationId xmlns:a16="http://schemas.microsoft.com/office/drawing/2014/main" id="{999D12C8-CB32-5B15-6DD8-E9B814BEFBDB}"/>
              </a:ext>
            </a:extLst>
          </p:cNvPr>
          <p:cNvSpPr txBox="1"/>
          <p:nvPr/>
        </p:nvSpPr>
        <p:spPr>
          <a:xfrm>
            <a:off x="938337" y="5251045"/>
            <a:ext cx="2357119" cy="830997"/>
          </a:xfrm>
          <a:prstGeom prst="rect">
            <a:avLst/>
          </a:prstGeom>
          <a:noFill/>
        </p:spPr>
        <p:txBody>
          <a:bodyPr wrap="square" rtlCol="0">
            <a:spAutoFit/>
          </a:bodyPr>
          <a:lstStyle/>
          <a:p>
            <a:pPr algn="ctr"/>
            <a:r>
              <a:rPr lang="en-GB" sz="4800" b="1"/>
              <a:t>Integer</a:t>
            </a:r>
          </a:p>
        </p:txBody>
      </p:sp>
      <p:sp>
        <p:nvSpPr>
          <p:cNvPr id="6" name="TextBox 5">
            <a:extLst>
              <a:ext uri="{FF2B5EF4-FFF2-40B4-BE49-F238E27FC236}">
                <a16:creationId xmlns:a16="http://schemas.microsoft.com/office/drawing/2014/main" id="{53D77A6A-EA1F-EB6C-F335-936E6323E5B1}"/>
              </a:ext>
            </a:extLst>
          </p:cNvPr>
          <p:cNvSpPr txBox="1"/>
          <p:nvPr/>
        </p:nvSpPr>
        <p:spPr>
          <a:xfrm>
            <a:off x="4917440" y="1180801"/>
            <a:ext cx="2357119" cy="830997"/>
          </a:xfrm>
          <a:prstGeom prst="rect">
            <a:avLst/>
          </a:prstGeom>
          <a:noFill/>
        </p:spPr>
        <p:txBody>
          <a:bodyPr wrap="square" rtlCol="0">
            <a:spAutoFit/>
          </a:bodyPr>
          <a:lstStyle/>
          <a:p>
            <a:pPr algn="ctr"/>
            <a:r>
              <a:rPr lang="en-GB" sz="4800" b="1"/>
              <a:t>String</a:t>
            </a:r>
          </a:p>
        </p:txBody>
      </p:sp>
      <p:sp>
        <p:nvSpPr>
          <p:cNvPr id="7" name="TextBox 6">
            <a:extLst>
              <a:ext uri="{FF2B5EF4-FFF2-40B4-BE49-F238E27FC236}">
                <a16:creationId xmlns:a16="http://schemas.microsoft.com/office/drawing/2014/main" id="{B8D22F57-0617-05CA-0392-6218816DCCD9}"/>
              </a:ext>
            </a:extLst>
          </p:cNvPr>
          <p:cNvSpPr txBox="1"/>
          <p:nvPr/>
        </p:nvSpPr>
        <p:spPr>
          <a:xfrm>
            <a:off x="8896544" y="5266408"/>
            <a:ext cx="1934016" cy="830997"/>
          </a:xfrm>
          <a:prstGeom prst="rect">
            <a:avLst/>
          </a:prstGeom>
          <a:noFill/>
        </p:spPr>
        <p:txBody>
          <a:bodyPr wrap="square" rtlCol="0">
            <a:spAutoFit/>
          </a:bodyPr>
          <a:lstStyle/>
          <a:p>
            <a:pPr algn="ctr"/>
            <a:r>
              <a:rPr lang="en-GB" sz="4800" b="1"/>
              <a:t>Float</a:t>
            </a:r>
          </a:p>
        </p:txBody>
      </p:sp>
      <p:cxnSp>
        <p:nvCxnSpPr>
          <p:cNvPr id="9" name="Straight Arrow Connector 8">
            <a:extLst>
              <a:ext uri="{FF2B5EF4-FFF2-40B4-BE49-F238E27FC236}">
                <a16:creationId xmlns:a16="http://schemas.microsoft.com/office/drawing/2014/main" id="{52E4E23C-FF48-1DC6-CDC6-0ADF592B0046}"/>
              </a:ext>
            </a:extLst>
          </p:cNvPr>
          <p:cNvCxnSpPr/>
          <p:nvPr/>
        </p:nvCxnSpPr>
        <p:spPr>
          <a:xfrm>
            <a:off x="4277360" y="5429412"/>
            <a:ext cx="3637280" cy="0"/>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F6CD68-C876-4D56-680A-901E61CAD659}"/>
              </a:ext>
            </a:extLst>
          </p:cNvPr>
          <p:cNvCxnSpPr/>
          <p:nvPr/>
        </p:nvCxnSpPr>
        <p:spPr>
          <a:xfrm rot="2700000">
            <a:off x="6676875" y="3408868"/>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D76110-C4F7-B420-88A0-1F2537363DCB}"/>
              </a:ext>
            </a:extLst>
          </p:cNvPr>
          <p:cNvCxnSpPr>
            <a:cxnSpLocks/>
          </p:cNvCxnSpPr>
          <p:nvPr/>
        </p:nvCxnSpPr>
        <p:spPr>
          <a:xfrm rot="2700000" flipH="1">
            <a:off x="6246573" y="3839170"/>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1458D0-9280-7EE8-052A-64BD3F82EEF5}"/>
              </a:ext>
            </a:extLst>
          </p:cNvPr>
          <p:cNvCxnSpPr/>
          <p:nvPr/>
        </p:nvCxnSpPr>
        <p:spPr>
          <a:xfrm rot="18900000" flipH="1">
            <a:off x="1877843" y="3408869"/>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1886B1-F9AD-52DD-384E-37E43F137528}"/>
              </a:ext>
            </a:extLst>
          </p:cNvPr>
          <p:cNvCxnSpPr>
            <a:cxnSpLocks/>
          </p:cNvCxnSpPr>
          <p:nvPr/>
        </p:nvCxnSpPr>
        <p:spPr>
          <a:xfrm rot="18900000">
            <a:off x="2308145" y="3839171"/>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A0B992-ABB4-E650-E67F-0D63E69DD449}"/>
              </a:ext>
            </a:extLst>
          </p:cNvPr>
          <p:cNvSpPr txBox="1"/>
          <p:nvPr/>
        </p:nvSpPr>
        <p:spPr>
          <a:xfrm>
            <a:off x="5269490" y="4815612"/>
            <a:ext cx="1653017" cy="461665"/>
          </a:xfrm>
          <a:prstGeom prst="rect">
            <a:avLst/>
          </a:prstGeom>
          <a:noFill/>
        </p:spPr>
        <p:txBody>
          <a:bodyPr wrap="none" rtlCol="0">
            <a:spAutoFit/>
          </a:bodyPr>
          <a:lstStyle/>
          <a:p>
            <a:r>
              <a:rPr lang="en-GB" sz="2400">
                <a:solidFill>
                  <a:schemeClr val="accent2"/>
                </a:solidFill>
              </a:rPr>
              <a:t>Can Widen</a:t>
            </a:r>
          </a:p>
        </p:txBody>
      </p:sp>
      <p:sp>
        <p:nvSpPr>
          <p:cNvPr id="25" name="TextBox 24">
            <a:extLst>
              <a:ext uri="{FF2B5EF4-FFF2-40B4-BE49-F238E27FC236}">
                <a16:creationId xmlns:a16="http://schemas.microsoft.com/office/drawing/2014/main" id="{937EA226-5ECE-437C-4D48-01560133F52F}"/>
              </a:ext>
            </a:extLst>
          </p:cNvPr>
          <p:cNvSpPr txBox="1"/>
          <p:nvPr/>
        </p:nvSpPr>
        <p:spPr>
          <a:xfrm>
            <a:off x="2652491" y="2553197"/>
            <a:ext cx="1285929" cy="461665"/>
          </a:xfrm>
          <a:prstGeom prst="rect">
            <a:avLst/>
          </a:prstGeom>
          <a:noFill/>
        </p:spPr>
        <p:txBody>
          <a:bodyPr wrap="none" rtlCol="0">
            <a:spAutoFit/>
          </a:bodyPr>
          <a:lstStyle/>
          <a:p>
            <a:r>
              <a:rPr lang="en-GB" sz="2400">
                <a:solidFill>
                  <a:schemeClr val="accent1"/>
                </a:solidFill>
              </a:rPr>
              <a:t>Can Fail</a:t>
            </a:r>
          </a:p>
        </p:txBody>
      </p:sp>
      <p:sp>
        <p:nvSpPr>
          <p:cNvPr id="26" name="TextBox 25">
            <a:extLst>
              <a:ext uri="{FF2B5EF4-FFF2-40B4-BE49-F238E27FC236}">
                <a16:creationId xmlns:a16="http://schemas.microsoft.com/office/drawing/2014/main" id="{7BD8F46B-E550-846E-FB21-FF501BB254EE}"/>
              </a:ext>
            </a:extLst>
          </p:cNvPr>
          <p:cNvSpPr txBox="1"/>
          <p:nvPr/>
        </p:nvSpPr>
        <p:spPr>
          <a:xfrm>
            <a:off x="8253579" y="2553196"/>
            <a:ext cx="1285929" cy="461665"/>
          </a:xfrm>
          <a:prstGeom prst="rect">
            <a:avLst/>
          </a:prstGeom>
          <a:noFill/>
        </p:spPr>
        <p:txBody>
          <a:bodyPr wrap="none" rtlCol="0">
            <a:spAutoFit/>
          </a:bodyPr>
          <a:lstStyle/>
          <a:p>
            <a:r>
              <a:rPr lang="en-GB" sz="2400">
                <a:solidFill>
                  <a:schemeClr val="accent1"/>
                </a:solidFill>
              </a:rPr>
              <a:t>Can Fail</a:t>
            </a:r>
          </a:p>
        </p:txBody>
      </p:sp>
    </p:spTree>
    <p:extLst>
      <p:ext uri="{BB962C8B-B14F-4D97-AF65-F5344CB8AC3E}">
        <p14:creationId xmlns:p14="http://schemas.microsoft.com/office/powerpoint/2010/main" val="278852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48056547-A28E-35C8-B5DD-963ECC5A4CA8}"/>
              </a:ext>
            </a:extLst>
          </p:cNvPr>
          <p:cNvCxnSpPr/>
          <p:nvPr/>
        </p:nvCxnSpPr>
        <p:spPr>
          <a:xfrm>
            <a:off x="4277360" y="847254"/>
            <a:ext cx="3637280" cy="0"/>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221860-F18B-53E7-D2BF-B9E3E0B426D2}"/>
              </a:ext>
            </a:extLst>
          </p:cNvPr>
          <p:cNvSpPr txBox="1"/>
          <p:nvPr/>
        </p:nvSpPr>
        <p:spPr>
          <a:xfrm>
            <a:off x="5269490" y="233454"/>
            <a:ext cx="1653017" cy="461665"/>
          </a:xfrm>
          <a:prstGeom prst="rect">
            <a:avLst/>
          </a:prstGeom>
          <a:noFill/>
        </p:spPr>
        <p:txBody>
          <a:bodyPr wrap="none" rtlCol="0">
            <a:spAutoFit/>
          </a:bodyPr>
          <a:lstStyle/>
          <a:p>
            <a:r>
              <a:rPr lang="en-GB" sz="2400">
                <a:solidFill>
                  <a:schemeClr val="accent2"/>
                </a:solidFill>
              </a:rPr>
              <a:t>Can Widen</a:t>
            </a:r>
          </a:p>
        </p:txBody>
      </p:sp>
      <p:pic>
        <p:nvPicPr>
          <p:cNvPr id="5" name="Picture 4">
            <a:extLst>
              <a:ext uri="{FF2B5EF4-FFF2-40B4-BE49-F238E27FC236}">
                <a16:creationId xmlns:a16="http://schemas.microsoft.com/office/drawing/2014/main" id="{0D2CB47D-EFA5-B547-43F9-E113E79914E3}"/>
              </a:ext>
            </a:extLst>
          </p:cNvPr>
          <p:cNvPicPr>
            <a:picLocks noChangeAspect="1"/>
          </p:cNvPicPr>
          <p:nvPr/>
        </p:nvPicPr>
        <p:blipFill>
          <a:blip r:embed="rId3"/>
          <a:stretch>
            <a:fillRect/>
          </a:stretch>
        </p:blipFill>
        <p:spPr>
          <a:xfrm>
            <a:off x="453536" y="1788165"/>
            <a:ext cx="11284927" cy="3281670"/>
          </a:xfrm>
          <a:prstGeom prst="rect">
            <a:avLst/>
          </a:prstGeom>
        </p:spPr>
      </p:pic>
      <p:sp>
        <p:nvSpPr>
          <p:cNvPr id="15" name="TextBox 14">
            <a:extLst>
              <a:ext uri="{FF2B5EF4-FFF2-40B4-BE49-F238E27FC236}">
                <a16:creationId xmlns:a16="http://schemas.microsoft.com/office/drawing/2014/main" id="{21A7BD29-00CE-3699-1C33-B68927AB939B}"/>
              </a:ext>
            </a:extLst>
          </p:cNvPr>
          <p:cNvSpPr txBox="1"/>
          <p:nvPr/>
        </p:nvSpPr>
        <p:spPr>
          <a:xfrm>
            <a:off x="1652533" y="427096"/>
            <a:ext cx="2357119" cy="830997"/>
          </a:xfrm>
          <a:prstGeom prst="rect">
            <a:avLst/>
          </a:prstGeom>
          <a:noFill/>
        </p:spPr>
        <p:txBody>
          <a:bodyPr wrap="square" rtlCol="0">
            <a:spAutoFit/>
          </a:bodyPr>
          <a:lstStyle/>
          <a:p>
            <a:pPr algn="ctr"/>
            <a:r>
              <a:rPr lang="en-GB" sz="4800" b="1"/>
              <a:t>Integer</a:t>
            </a:r>
          </a:p>
        </p:txBody>
      </p:sp>
      <p:sp>
        <p:nvSpPr>
          <p:cNvPr id="17" name="TextBox 16">
            <a:extLst>
              <a:ext uri="{FF2B5EF4-FFF2-40B4-BE49-F238E27FC236}">
                <a16:creationId xmlns:a16="http://schemas.microsoft.com/office/drawing/2014/main" id="{ED2A1E72-3A93-FACD-4AC5-6F9BCCA28357}"/>
              </a:ext>
            </a:extLst>
          </p:cNvPr>
          <p:cNvSpPr txBox="1"/>
          <p:nvPr/>
        </p:nvSpPr>
        <p:spPr>
          <a:xfrm>
            <a:off x="8182345" y="427096"/>
            <a:ext cx="1934016" cy="830997"/>
          </a:xfrm>
          <a:prstGeom prst="rect">
            <a:avLst/>
          </a:prstGeom>
          <a:noFill/>
        </p:spPr>
        <p:txBody>
          <a:bodyPr wrap="square" rtlCol="0">
            <a:spAutoFit/>
          </a:bodyPr>
          <a:lstStyle/>
          <a:p>
            <a:pPr algn="ctr"/>
            <a:r>
              <a:rPr lang="en-GB" sz="4800" b="1"/>
              <a:t>Float</a:t>
            </a:r>
          </a:p>
        </p:txBody>
      </p:sp>
      <p:sp>
        <p:nvSpPr>
          <p:cNvPr id="20" name="TextBox 19">
            <a:extLst>
              <a:ext uri="{FF2B5EF4-FFF2-40B4-BE49-F238E27FC236}">
                <a16:creationId xmlns:a16="http://schemas.microsoft.com/office/drawing/2014/main" id="{8ECA8AA7-EC66-D7F1-A613-68F9A19B3C83}"/>
              </a:ext>
            </a:extLst>
          </p:cNvPr>
          <p:cNvSpPr txBox="1"/>
          <p:nvPr/>
        </p:nvSpPr>
        <p:spPr>
          <a:xfrm>
            <a:off x="453536" y="5069835"/>
            <a:ext cx="2254567" cy="1569660"/>
          </a:xfrm>
          <a:prstGeom prst="rect">
            <a:avLst/>
          </a:prstGeom>
          <a:noFill/>
        </p:spPr>
        <p:txBody>
          <a:bodyPr wrap="square" rtlCol="0">
            <a:spAutoFit/>
          </a:bodyPr>
          <a:lstStyle/>
          <a:p>
            <a:r>
              <a:rPr lang="en-GB" sz="4800">
                <a:solidFill>
                  <a:schemeClr val="accent2"/>
                </a:solidFill>
                <a:latin typeface="+mj-lt"/>
              </a:rPr>
              <a:t>11.2</a:t>
            </a:r>
          </a:p>
          <a:p>
            <a:r>
              <a:rPr lang="en-GB" sz="4800">
                <a:solidFill>
                  <a:schemeClr val="accent2"/>
                </a:solidFill>
                <a:latin typeface="+mj-lt"/>
              </a:rPr>
              <a:t>7</a:t>
            </a:r>
          </a:p>
        </p:txBody>
      </p:sp>
    </p:spTree>
    <p:extLst>
      <p:ext uri="{BB962C8B-B14F-4D97-AF65-F5344CB8AC3E}">
        <p14:creationId xmlns:p14="http://schemas.microsoft.com/office/powerpoint/2010/main" val="1073076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8485-4460-F251-392D-048E75E92DBC}"/>
              </a:ext>
            </a:extLst>
          </p:cNvPr>
          <p:cNvSpPr>
            <a:spLocks noGrp="1"/>
          </p:cNvSpPr>
          <p:nvPr>
            <p:ph type="title"/>
          </p:nvPr>
        </p:nvSpPr>
        <p:spPr>
          <a:xfrm>
            <a:off x="1394198" y="-17583"/>
            <a:ext cx="9403600" cy="1087286"/>
          </a:xfrm>
        </p:spPr>
        <p:txBody>
          <a:bodyPr/>
          <a:lstStyle/>
          <a:p>
            <a:r>
              <a:rPr lang="en-GB"/>
              <a:t>Conversion Subtleties</a:t>
            </a:r>
          </a:p>
        </p:txBody>
      </p:sp>
      <p:sp>
        <p:nvSpPr>
          <p:cNvPr id="4" name="TextBox 3">
            <a:extLst>
              <a:ext uri="{FF2B5EF4-FFF2-40B4-BE49-F238E27FC236}">
                <a16:creationId xmlns:a16="http://schemas.microsoft.com/office/drawing/2014/main" id="{999D12C8-CB32-5B15-6DD8-E9B814BEFBDB}"/>
              </a:ext>
            </a:extLst>
          </p:cNvPr>
          <p:cNvSpPr txBox="1"/>
          <p:nvPr/>
        </p:nvSpPr>
        <p:spPr>
          <a:xfrm>
            <a:off x="938337" y="5251045"/>
            <a:ext cx="2357119" cy="830997"/>
          </a:xfrm>
          <a:prstGeom prst="rect">
            <a:avLst/>
          </a:prstGeom>
          <a:noFill/>
        </p:spPr>
        <p:txBody>
          <a:bodyPr wrap="square" rtlCol="0">
            <a:spAutoFit/>
          </a:bodyPr>
          <a:lstStyle/>
          <a:p>
            <a:pPr algn="ctr"/>
            <a:r>
              <a:rPr lang="en-GB" sz="4800" b="1"/>
              <a:t>Integer</a:t>
            </a:r>
          </a:p>
        </p:txBody>
      </p:sp>
      <p:sp>
        <p:nvSpPr>
          <p:cNvPr id="6" name="TextBox 5">
            <a:extLst>
              <a:ext uri="{FF2B5EF4-FFF2-40B4-BE49-F238E27FC236}">
                <a16:creationId xmlns:a16="http://schemas.microsoft.com/office/drawing/2014/main" id="{53D77A6A-EA1F-EB6C-F335-936E6323E5B1}"/>
              </a:ext>
            </a:extLst>
          </p:cNvPr>
          <p:cNvSpPr txBox="1"/>
          <p:nvPr/>
        </p:nvSpPr>
        <p:spPr>
          <a:xfrm>
            <a:off x="4917440" y="1180801"/>
            <a:ext cx="2357119" cy="830997"/>
          </a:xfrm>
          <a:prstGeom prst="rect">
            <a:avLst/>
          </a:prstGeom>
          <a:noFill/>
        </p:spPr>
        <p:txBody>
          <a:bodyPr wrap="square" rtlCol="0">
            <a:spAutoFit/>
          </a:bodyPr>
          <a:lstStyle/>
          <a:p>
            <a:pPr algn="ctr"/>
            <a:r>
              <a:rPr lang="en-GB" sz="4800" b="1"/>
              <a:t>String</a:t>
            </a:r>
          </a:p>
        </p:txBody>
      </p:sp>
      <p:sp>
        <p:nvSpPr>
          <p:cNvPr id="7" name="TextBox 6">
            <a:extLst>
              <a:ext uri="{FF2B5EF4-FFF2-40B4-BE49-F238E27FC236}">
                <a16:creationId xmlns:a16="http://schemas.microsoft.com/office/drawing/2014/main" id="{B8D22F57-0617-05CA-0392-6218816DCCD9}"/>
              </a:ext>
            </a:extLst>
          </p:cNvPr>
          <p:cNvSpPr txBox="1"/>
          <p:nvPr/>
        </p:nvSpPr>
        <p:spPr>
          <a:xfrm>
            <a:off x="8896544" y="5266408"/>
            <a:ext cx="1934016" cy="830997"/>
          </a:xfrm>
          <a:prstGeom prst="rect">
            <a:avLst/>
          </a:prstGeom>
          <a:noFill/>
        </p:spPr>
        <p:txBody>
          <a:bodyPr wrap="square" rtlCol="0">
            <a:spAutoFit/>
          </a:bodyPr>
          <a:lstStyle/>
          <a:p>
            <a:pPr algn="ctr"/>
            <a:r>
              <a:rPr lang="en-GB" sz="4800" b="1"/>
              <a:t>Float</a:t>
            </a:r>
          </a:p>
        </p:txBody>
      </p:sp>
      <p:cxnSp>
        <p:nvCxnSpPr>
          <p:cNvPr id="9" name="Straight Arrow Connector 8">
            <a:extLst>
              <a:ext uri="{FF2B5EF4-FFF2-40B4-BE49-F238E27FC236}">
                <a16:creationId xmlns:a16="http://schemas.microsoft.com/office/drawing/2014/main" id="{52E4E23C-FF48-1DC6-CDC6-0ADF592B0046}"/>
              </a:ext>
            </a:extLst>
          </p:cNvPr>
          <p:cNvCxnSpPr/>
          <p:nvPr/>
        </p:nvCxnSpPr>
        <p:spPr>
          <a:xfrm>
            <a:off x="4277360" y="5429412"/>
            <a:ext cx="3637280" cy="0"/>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8A2977-C157-38FA-71B2-018D681D3959}"/>
              </a:ext>
            </a:extLst>
          </p:cNvPr>
          <p:cNvCxnSpPr>
            <a:cxnSpLocks/>
          </p:cNvCxnSpPr>
          <p:nvPr/>
        </p:nvCxnSpPr>
        <p:spPr>
          <a:xfrm flipH="1">
            <a:off x="4277360" y="6037950"/>
            <a:ext cx="3637280" cy="0"/>
          </a:xfrm>
          <a:prstGeom prst="straightConnector1">
            <a:avLst/>
          </a:prstGeom>
          <a:ln w="1270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F6CD68-C876-4D56-680A-901E61CAD659}"/>
              </a:ext>
            </a:extLst>
          </p:cNvPr>
          <p:cNvCxnSpPr/>
          <p:nvPr/>
        </p:nvCxnSpPr>
        <p:spPr>
          <a:xfrm rot="2700000">
            <a:off x="6676875" y="3408868"/>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D76110-C4F7-B420-88A0-1F2537363DCB}"/>
              </a:ext>
            </a:extLst>
          </p:cNvPr>
          <p:cNvCxnSpPr>
            <a:cxnSpLocks/>
          </p:cNvCxnSpPr>
          <p:nvPr/>
        </p:nvCxnSpPr>
        <p:spPr>
          <a:xfrm rot="2700000" flipH="1">
            <a:off x="6246573" y="3839170"/>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1458D0-9280-7EE8-052A-64BD3F82EEF5}"/>
              </a:ext>
            </a:extLst>
          </p:cNvPr>
          <p:cNvCxnSpPr/>
          <p:nvPr/>
        </p:nvCxnSpPr>
        <p:spPr>
          <a:xfrm rot="18900000" flipH="1">
            <a:off x="1877843" y="3408869"/>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1886B1-F9AD-52DD-384E-37E43F137528}"/>
              </a:ext>
            </a:extLst>
          </p:cNvPr>
          <p:cNvCxnSpPr>
            <a:cxnSpLocks/>
          </p:cNvCxnSpPr>
          <p:nvPr/>
        </p:nvCxnSpPr>
        <p:spPr>
          <a:xfrm rot="18900000">
            <a:off x="2308145" y="3839171"/>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A0B992-ABB4-E650-E67F-0D63E69DD449}"/>
              </a:ext>
            </a:extLst>
          </p:cNvPr>
          <p:cNvSpPr txBox="1"/>
          <p:nvPr/>
        </p:nvSpPr>
        <p:spPr>
          <a:xfrm>
            <a:off x="5269490" y="4815612"/>
            <a:ext cx="1653017" cy="461665"/>
          </a:xfrm>
          <a:prstGeom prst="rect">
            <a:avLst/>
          </a:prstGeom>
          <a:noFill/>
        </p:spPr>
        <p:txBody>
          <a:bodyPr wrap="none" rtlCol="0">
            <a:spAutoFit/>
          </a:bodyPr>
          <a:lstStyle/>
          <a:p>
            <a:r>
              <a:rPr lang="en-GB" sz="2400">
                <a:solidFill>
                  <a:schemeClr val="accent2"/>
                </a:solidFill>
              </a:rPr>
              <a:t>Can Widen</a:t>
            </a:r>
          </a:p>
        </p:txBody>
      </p:sp>
      <p:sp>
        <p:nvSpPr>
          <p:cNvPr id="24" name="TextBox 23">
            <a:extLst>
              <a:ext uri="{FF2B5EF4-FFF2-40B4-BE49-F238E27FC236}">
                <a16:creationId xmlns:a16="http://schemas.microsoft.com/office/drawing/2014/main" id="{1517F063-0195-2DE9-5C63-756D01F2765F}"/>
              </a:ext>
            </a:extLst>
          </p:cNvPr>
          <p:cNvSpPr txBox="1"/>
          <p:nvPr/>
        </p:nvSpPr>
        <p:spPr>
          <a:xfrm>
            <a:off x="4754124" y="6184823"/>
            <a:ext cx="2683748" cy="461665"/>
          </a:xfrm>
          <a:prstGeom prst="rect">
            <a:avLst/>
          </a:prstGeom>
          <a:noFill/>
        </p:spPr>
        <p:txBody>
          <a:bodyPr wrap="none" rtlCol="0">
            <a:spAutoFit/>
          </a:bodyPr>
          <a:lstStyle/>
          <a:p>
            <a:r>
              <a:rPr lang="en-GB" sz="2400">
                <a:solidFill>
                  <a:schemeClr val="accent3"/>
                </a:solidFill>
              </a:rPr>
              <a:t>Loses Information</a:t>
            </a:r>
          </a:p>
        </p:txBody>
      </p:sp>
      <p:sp>
        <p:nvSpPr>
          <p:cNvPr id="25" name="TextBox 24">
            <a:extLst>
              <a:ext uri="{FF2B5EF4-FFF2-40B4-BE49-F238E27FC236}">
                <a16:creationId xmlns:a16="http://schemas.microsoft.com/office/drawing/2014/main" id="{937EA226-5ECE-437C-4D48-01560133F52F}"/>
              </a:ext>
            </a:extLst>
          </p:cNvPr>
          <p:cNvSpPr txBox="1"/>
          <p:nvPr/>
        </p:nvSpPr>
        <p:spPr>
          <a:xfrm>
            <a:off x="2652491" y="2553197"/>
            <a:ext cx="1285929" cy="461665"/>
          </a:xfrm>
          <a:prstGeom prst="rect">
            <a:avLst/>
          </a:prstGeom>
          <a:noFill/>
        </p:spPr>
        <p:txBody>
          <a:bodyPr wrap="none" rtlCol="0">
            <a:spAutoFit/>
          </a:bodyPr>
          <a:lstStyle/>
          <a:p>
            <a:r>
              <a:rPr lang="en-GB" sz="2400">
                <a:solidFill>
                  <a:schemeClr val="accent1"/>
                </a:solidFill>
              </a:rPr>
              <a:t>Can Fail</a:t>
            </a:r>
          </a:p>
        </p:txBody>
      </p:sp>
      <p:sp>
        <p:nvSpPr>
          <p:cNvPr id="26" name="TextBox 25">
            <a:extLst>
              <a:ext uri="{FF2B5EF4-FFF2-40B4-BE49-F238E27FC236}">
                <a16:creationId xmlns:a16="http://schemas.microsoft.com/office/drawing/2014/main" id="{7BD8F46B-E550-846E-FB21-FF501BB254EE}"/>
              </a:ext>
            </a:extLst>
          </p:cNvPr>
          <p:cNvSpPr txBox="1"/>
          <p:nvPr/>
        </p:nvSpPr>
        <p:spPr>
          <a:xfrm>
            <a:off x="8253579" y="2553196"/>
            <a:ext cx="1285929" cy="461665"/>
          </a:xfrm>
          <a:prstGeom prst="rect">
            <a:avLst/>
          </a:prstGeom>
          <a:noFill/>
        </p:spPr>
        <p:txBody>
          <a:bodyPr wrap="none" rtlCol="0">
            <a:spAutoFit/>
          </a:bodyPr>
          <a:lstStyle/>
          <a:p>
            <a:r>
              <a:rPr lang="en-GB" sz="2400">
                <a:solidFill>
                  <a:schemeClr val="accent1"/>
                </a:solidFill>
              </a:rPr>
              <a:t>Can Fail</a:t>
            </a:r>
          </a:p>
        </p:txBody>
      </p:sp>
    </p:spTree>
    <p:extLst>
      <p:ext uri="{BB962C8B-B14F-4D97-AF65-F5344CB8AC3E}">
        <p14:creationId xmlns:p14="http://schemas.microsoft.com/office/powerpoint/2010/main" val="3975391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383A42-A9F8-EE50-AAE5-25193115DC4E}"/>
              </a:ext>
            </a:extLst>
          </p:cNvPr>
          <p:cNvSpPr txBox="1"/>
          <p:nvPr/>
        </p:nvSpPr>
        <p:spPr>
          <a:xfrm>
            <a:off x="1652533" y="427096"/>
            <a:ext cx="2357119" cy="830997"/>
          </a:xfrm>
          <a:prstGeom prst="rect">
            <a:avLst/>
          </a:prstGeom>
          <a:noFill/>
        </p:spPr>
        <p:txBody>
          <a:bodyPr wrap="square" rtlCol="0">
            <a:spAutoFit/>
          </a:bodyPr>
          <a:lstStyle/>
          <a:p>
            <a:pPr algn="ctr"/>
            <a:r>
              <a:rPr lang="en-GB" sz="4800" b="1"/>
              <a:t>Integer</a:t>
            </a:r>
          </a:p>
        </p:txBody>
      </p:sp>
      <p:sp>
        <p:nvSpPr>
          <p:cNvPr id="4" name="TextBox 3">
            <a:extLst>
              <a:ext uri="{FF2B5EF4-FFF2-40B4-BE49-F238E27FC236}">
                <a16:creationId xmlns:a16="http://schemas.microsoft.com/office/drawing/2014/main" id="{2662606B-086C-6E7D-09C2-C00A6EA8C8FD}"/>
              </a:ext>
            </a:extLst>
          </p:cNvPr>
          <p:cNvSpPr txBox="1"/>
          <p:nvPr/>
        </p:nvSpPr>
        <p:spPr>
          <a:xfrm>
            <a:off x="8182345" y="427096"/>
            <a:ext cx="1934016" cy="830997"/>
          </a:xfrm>
          <a:prstGeom prst="rect">
            <a:avLst/>
          </a:prstGeom>
          <a:noFill/>
        </p:spPr>
        <p:txBody>
          <a:bodyPr wrap="square" rtlCol="0">
            <a:spAutoFit/>
          </a:bodyPr>
          <a:lstStyle/>
          <a:p>
            <a:pPr algn="ctr"/>
            <a:r>
              <a:rPr lang="en-GB" sz="4800" b="1"/>
              <a:t>Float</a:t>
            </a:r>
          </a:p>
        </p:txBody>
      </p:sp>
      <p:cxnSp>
        <p:nvCxnSpPr>
          <p:cNvPr id="5" name="Straight Arrow Connector 4">
            <a:extLst>
              <a:ext uri="{FF2B5EF4-FFF2-40B4-BE49-F238E27FC236}">
                <a16:creationId xmlns:a16="http://schemas.microsoft.com/office/drawing/2014/main" id="{ED317B78-94DF-6D8F-F16E-9F4D83662500}"/>
              </a:ext>
            </a:extLst>
          </p:cNvPr>
          <p:cNvCxnSpPr>
            <a:cxnSpLocks/>
          </p:cNvCxnSpPr>
          <p:nvPr/>
        </p:nvCxnSpPr>
        <p:spPr>
          <a:xfrm flipH="1">
            <a:off x="4277360" y="649555"/>
            <a:ext cx="3637280" cy="0"/>
          </a:xfrm>
          <a:prstGeom prst="straightConnector1">
            <a:avLst/>
          </a:prstGeom>
          <a:ln w="1270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FCA121-C11A-E9C0-67C5-122649AF573E}"/>
              </a:ext>
            </a:extLst>
          </p:cNvPr>
          <p:cNvSpPr txBox="1"/>
          <p:nvPr/>
        </p:nvSpPr>
        <p:spPr>
          <a:xfrm>
            <a:off x="4754124" y="796428"/>
            <a:ext cx="2683748" cy="461665"/>
          </a:xfrm>
          <a:prstGeom prst="rect">
            <a:avLst/>
          </a:prstGeom>
          <a:noFill/>
        </p:spPr>
        <p:txBody>
          <a:bodyPr wrap="none" rtlCol="0">
            <a:spAutoFit/>
          </a:bodyPr>
          <a:lstStyle/>
          <a:p>
            <a:r>
              <a:rPr lang="en-GB" sz="2400">
                <a:solidFill>
                  <a:schemeClr val="accent3"/>
                </a:solidFill>
              </a:rPr>
              <a:t>Loses Information</a:t>
            </a:r>
          </a:p>
        </p:txBody>
      </p:sp>
      <p:pic>
        <p:nvPicPr>
          <p:cNvPr id="8" name="Picture 7">
            <a:extLst>
              <a:ext uri="{FF2B5EF4-FFF2-40B4-BE49-F238E27FC236}">
                <a16:creationId xmlns:a16="http://schemas.microsoft.com/office/drawing/2014/main" id="{CDA45984-6757-8863-AE06-87D22AB89871}"/>
              </a:ext>
            </a:extLst>
          </p:cNvPr>
          <p:cNvPicPr>
            <a:picLocks noChangeAspect="1"/>
          </p:cNvPicPr>
          <p:nvPr/>
        </p:nvPicPr>
        <p:blipFill>
          <a:blip r:embed="rId3"/>
          <a:stretch>
            <a:fillRect/>
          </a:stretch>
        </p:blipFill>
        <p:spPr>
          <a:xfrm>
            <a:off x="2977197" y="2147547"/>
            <a:ext cx="6237605" cy="2508903"/>
          </a:xfrm>
          <a:prstGeom prst="rect">
            <a:avLst/>
          </a:prstGeom>
        </p:spPr>
      </p:pic>
      <p:sp>
        <p:nvSpPr>
          <p:cNvPr id="9" name="TextBox 8">
            <a:extLst>
              <a:ext uri="{FF2B5EF4-FFF2-40B4-BE49-F238E27FC236}">
                <a16:creationId xmlns:a16="http://schemas.microsoft.com/office/drawing/2014/main" id="{16845819-5CFE-5963-D511-427FDC8534CB}"/>
              </a:ext>
            </a:extLst>
          </p:cNvPr>
          <p:cNvSpPr txBox="1"/>
          <p:nvPr/>
        </p:nvSpPr>
        <p:spPr>
          <a:xfrm>
            <a:off x="2977197" y="4638785"/>
            <a:ext cx="2254567" cy="1200329"/>
          </a:xfrm>
          <a:prstGeom prst="rect">
            <a:avLst/>
          </a:prstGeom>
          <a:noFill/>
        </p:spPr>
        <p:txBody>
          <a:bodyPr wrap="square" rtlCol="0">
            <a:spAutoFit/>
          </a:bodyPr>
          <a:lstStyle/>
          <a:p>
            <a:r>
              <a:rPr lang="en-GB" sz="7200">
                <a:solidFill>
                  <a:schemeClr val="accent2"/>
                </a:solidFill>
                <a:latin typeface="+mj-lt"/>
              </a:rPr>
              <a:t>2</a:t>
            </a:r>
          </a:p>
        </p:txBody>
      </p:sp>
    </p:spTree>
    <p:extLst>
      <p:ext uri="{BB962C8B-B14F-4D97-AF65-F5344CB8AC3E}">
        <p14:creationId xmlns:p14="http://schemas.microsoft.com/office/powerpoint/2010/main" val="3858187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E6425820-59FD-96CE-758A-659EE7DAB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88" y="428083"/>
            <a:ext cx="1849437" cy="2760356"/>
          </a:xfrm>
          <a:prstGeom prst="rect">
            <a:avLst/>
          </a:prstGeom>
        </p:spPr>
      </p:pic>
      <p:sp>
        <p:nvSpPr>
          <p:cNvPr id="3" name="TextBox 2">
            <a:extLst>
              <a:ext uri="{FF2B5EF4-FFF2-40B4-BE49-F238E27FC236}">
                <a16:creationId xmlns:a16="http://schemas.microsoft.com/office/drawing/2014/main" id="{EE880DD0-7378-AB5C-0249-C844EFC6B479}"/>
              </a:ext>
            </a:extLst>
          </p:cNvPr>
          <p:cNvSpPr txBox="1"/>
          <p:nvPr/>
        </p:nvSpPr>
        <p:spPr>
          <a:xfrm>
            <a:off x="6096000" y="28575"/>
            <a:ext cx="2023311" cy="3770263"/>
          </a:xfrm>
          <a:prstGeom prst="rect">
            <a:avLst/>
          </a:prstGeom>
          <a:noFill/>
        </p:spPr>
        <p:txBody>
          <a:bodyPr wrap="none" rtlCol="0">
            <a:spAutoFit/>
          </a:bodyPr>
          <a:lstStyle/>
          <a:p>
            <a:r>
              <a:rPr lang="en-GB" sz="23900">
                <a:latin typeface="+mj-lt"/>
              </a:rPr>
              <a:t>?</a:t>
            </a:r>
          </a:p>
        </p:txBody>
      </p:sp>
      <p:pic>
        <p:nvPicPr>
          <p:cNvPr id="5" name="Picture 4" descr="Logo&#10;&#10;Description automatically generated">
            <a:extLst>
              <a:ext uri="{FF2B5EF4-FFF2-40B4-BE49-F238E27FC236}">
                <a16:creationId xmlns:a16="http://schemas.microsoft.com/office/drawing/2014/main" id="{A612F28D-54E6-C057-9C35-1AF55E78E31A}"/>
              </a:ext>
            </a:extLst>
          </p:cNvPr>
          <p:cNvPicPr>
            <a:picLocks noChangeAspect="1"/>
          </p:cNvPicPr>
          <p:nvPr/>
        </p:nvPicPr>
        <p:blipFill rotWithShape="1">
          <a:blip r:embed="rId4">
            <a:extLst>
              <a:ext uri="{28A0092B-C50C-407E-A947-70E740481C1C}">
                <a14:useLocalDpi xmlns:a14="http://schemas.microsoft.com/office/drawing/2010/main" val="0"/>
              </a:ext>
            </a:extLst>
          </a:blip>
          <a:srcRect t="32022" b="32091"/>
          <a:stretch/>
        </p:blipFill>
        <p:spPr>
          <a:xfrm>
            <a:off x="4012462" y="5049739"/>
            <a:ext cx="4167076" cy="1495425"/>
          </a:xfrm>
          <a:prstGeom prst="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8BE76B91-EFA5-C718-8F4D-06296120B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9538" y="3909719"/>
            <a:ext cx="3405939" cy="879135"/>
          </a:xfrm>
          <a:prstGeom prst="rect">
            <a:avLst/>
          </a:prstGeom>
        </p:spPr>
      </p:pic>
      <p:pic>
        <p:nvPicPr>
          <p:cNvPr id="8" name="Graphic 7">
            <a:extLst>
              <a:ext uri="{FF2B5EF4-FFF2-40B4-BE49-F238E27FC236}">
                <a16:creationId xmlns:a16="http://schemas.microsoft.com/office/drawing/2014/main" id="{764C6B10-D08C-2946-9CB6-7EF6D1260F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4005" y="3914407"/>
            <a:ext cx="4805907" cy="954137"/>
          </a:xfrm>
          <a:prstGeom prst="rect">
            <a:avLst/>
          </a:prstGeom>
        </p:spPr>
      </p:pic>
    </p:spTree>
    <p:extLst>
      <p:ext uri="{BB962C8B-B14F-4D97-AF65-F5344CB8AC3E}">
        <p14:creationId xmlns:p14="http://schemas.microsoft.com/office/powerpoint/2010/main" val="20207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8485-4460-F251-392D-048E75E92DBC}"/>
              </a:ext>
            </a:extLst>
          </p:cNvPr>
          <p:cNvSpPr>
            <a:spLocks noGrp="1"/>
          </p:cNvSpPr>
          <p:nvPr>
            <p:ph type="title"/>
          </p:nvPr>
        </p:nvSpPr>
        <p:spPr>
          <a:xfrm>
            <a:off x="1394198" y="-17583"/>
            <a:ext cx="9403600" cy="1087286"/>
          </a:xfrm>
        </p:spPr>
        <p:txBody>
          <a:bodyPr/>
          <a:lstStyle/>
          <a:p>
            <a:r>
              <a:rPr lang="en-GB"/>
              <a:t>Conversion Subtleties</a:t>
            </a:r>
          </a:p>
        </p:txBody>
      </p:sp>
      <p:sp>
        <p:nvSpPr>
          <p:cNvPr id="4" name="TextBox 3">
            <a:extLst>
              <a:ext uri="{FF2B5EF4-FFF2-40B4-BE49-F238E27FC236}">
                <a16:creationId xmlns:a16="http://schemas.microsoft.com/office/drawing/2014/main" id="{999D12C8-CB32-5B15-6DD8-E9B814BEFBDB}"/>
              </a:ext>
            </a:extLst>
          </p:cNvPr>
          <p:cNvSpPr txBox="1"/>
          <p:nvPr/>
        </p:nvSpPr>
        <p:spPr>
          <a:xfrm>
            <a:off x="938337" y="5251045"/>
            <a:ext cx="2357119" cy="830997"/>
          </a:xfrm>
          <a:prstGeom prst="rect">
            <a:avLst/>
          </a:prstGeom>
          <a:noFill/>
        </p:spPr>
        <p:txBody>
          <a:bodyPr wrap="square" rtlCol="0">
            <a:spAutoFit/>
          </a:bodyPr>
          <a:lstStyle/>
          <a:p>
            <a:pPr algn="ctr"/>
            <a:r>
              <a:rPr lang="en-GB" sz="4800" b="1"/>
              <a:t>Integer</a:t>
            </a:r>
          </a:p>
        </p:txBody>
      </p:sp>
      <p:sp>
        <p:nvSpPr>
          <p:cNvPr id="6" name="TextBox 5">
            <a:extLst>
              <a:ext uri="{FF2B5EF4-FFF2-40B4-BE49-F238E27FC236}">
                <a16:creationId xmlns:a16="http://schemas.microsoft.com/office/drawing/2014/main" id="{53D77A6A-EA1F-EB6C-F335-936E6323E5B1}"/>
              </a:ext>
            </a:extLst>
          </p:cNvPr>
          <p:cNvSpPr txBox="1"/>
          <p:nvPr/>
        </p:nvSpPr>
        <p:spPr>
          <a:xfrm>
            <a:off x="4917440" y="1180801"/>
            <a:ext cx="2357119" cy="830997"/>
          </a:xfrm>
          <a:prstGeom prst="rect">
            <a:avLst/>
          </a:prstGeom>
          <a:noFill/>
        </p:spPr>
        <p:txBody>
          <a:bodyPr wrap="square" rtlCol="0">
            <a:spAutoFit/>
          </a:bodyPr>
          <a:lstStyle/>
          <a:p>
            <a:pPr algn="ctr"/>
            <a:r>
              <a:rPr lang="en-GB" sz="4800" b="1"/>
              <a:t>String</a:t>
            </a:r>
          </a:p>
        </p:txBody>
      </p:sp>
      <p:sp>
        <p:nvSpPr>
          <p:cNvPr id="7" name="TextBox 6">
            <a:extLst>
              <a:ext uri="{FF2B5EF4-FFF2-40B4-BE49-F238E27FC236}">
                <a16:creationId xmlns:a16="http://schemas.microsoft.com/office/drawing/2014/main" id="{B8D22F57-0617-05CA-0392-6218816DCCD9}"/>
              </a:ext>
            </a:extLst>
          </p:cNvPr>
          <p:cNvSpPr txBox="1"/>
          <p:nvPr/>
        </p:nvSpPr>
        <p:spPr>
          <a:xfrm>
            <a:off x="8896544" y="5266408"/>
            <a:ext cx="1934016" cy="830997"/>
          </a:xfrm>
          <a:prstGeom prst="rect">
            <a:avLst/>
          </a:prstGeom>
          <a:noFill/>
        </p:spPr>
        <p:txBody>
          <a:bodyPr wrap="square" rtlCol="0">
            <a:spAutoFit/>
          </a:bodyPr>
          <a:lstStyle/>
          <a:p>
            <a:pPr algn="ctr"/>
            <a:r>
              <a:rPr lang="en-GB" sz="4800" b="1"/>
              <a:t>Float</a:t>
            </a:r>
          </a:p>
        </p:txBody>
      </p:sp>
      <p:cxnSp>
        <p:nvCxnSpPr>
          <p:cNvPr id="9" name="Straight Arrow Connector 8">
            <a:extLst>
              <a:ext uri="{FF2B5EF4-FFF2-40B4-BE49-F238E27FC236}">
                <a16:creationId xmlns:a16="http://schemas.microsoft.com/office/drawing/2014/main" id="{52E4E23C-FF48-1DC6-CDC6-0ADF592B0046}"/>
              </a:ext>
            </a:extLst>
          </p:cNvPr>
          <p:cNvCxnSpPr/>
          <p:nvPr/>
        </p:nvCxnSpPr>
        <p:spPr>
          <a:xfrm>
            <a:off x="4277360" y="5429412"/>
            <a:ext cx="3637280" cy="0"/>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8A2977-C157-38FA-71B2-018D681D3959}"/>
              </a:ext>
            </a:extLst>
          </p:cNvPr>
          <p:cNvCxnSpPr>
            <a:cxnSpLocks/>
          </p:cNvCxnSpPr>
          <p:nvPr/>
        </p:nvCxnSpPr>
        <p:spPr>
          <a:xfrm flipH="1">
            <a:off x="4277360" y="6037950"/>
            <a:ext cx="3637280" cy="0"/>
          </a:xfrm>
          <a:prstGeom prst="straightConnector1">
            <a:avLst/>
          </a:prstGeom>
          <a:ln w="1270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F6CD68-C876-4D56-680A-901E61CAD659}"/>
              </a:ext>
            </a:extLst>
          </p:cNvPr>
          <p:cNvCxnSpPr/>
          <p:nvPr/>
        </p:nvCxnSpPr>
        <p:spPr>
          <a:xfrm rot="2700000">
            <a:off x="6676875" y="3408868"/>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D76110-C4F7-B420-88A0-1F2537363DCB}"/>
              </a:ext>
            </a:extLst>
          </p:cNvPr>
          <p:cNvCxnSpPr>
            <a:cxnSpLocks/>
          </p:cNvCxnSpPr>
          <p:nvPr/>
        </p:nvCxnSpPr>
        <p:spPr>
          <a:xfrm rot="2700000" flipH="1">
            <a:off x="6246573" y="3839170"/>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1458D0-9280-7EE8-052A-64BD3F82EEF5}"/>
              </a:ext>
            </a:extLst>
          </p:cNvPr>
          <p:cNvCxnSpPr/>
          <p:nvPr/>
        </p:nvCxnSpPr>
        <p:spPr>
          <a:xfrm rot="18900000" flipH="1">
            <a:off x="1877843" y="3408869"/>
            <a:ext cx="3637280" cy="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1886B1-F9AD-52DD-384E-37E43F137528}"/>
              </a:ext>
            </a:extLst>
          </p:cNvPr>
          <p:cNvCxnSpPr>
            <a:cxnSpLocks/>
          </p:cNvCxnSpPr>
          <p:nvPr/>
        </p:nvCxnSpPr>
        <p:spPr>
          <a:xfrm rot="18900000">
            <a:off x="2308145" y="3839171"/>
            <a:ext cx="3637280" cy="0"/>
          </a:xfrm>
          <a:prstGeom prst="straightConnector1">
            <a:avLst/>
          </a:prstGeom>
          <a:ln w="1270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A0B992-ABB4-E650-E67F-0D63E69DD449}"/>
              </a:ext>
            </a:extLst>
          </p:cNvPr>
          <p:cNvSpPr txBox="1"/>
          <p:nvPr/>
        </p:nvSpPr>
        <p:spPr>
          <a:xfrm>
            <a:off x="5269490" y="4815612"/>
            <a:ext cx="1653017" cy="461665"/>
          </a:xfrm>
          <a:prstGeom prst="rect">
            <a:avLst/>
          </a:prstGeom>
          <a:noFill/>
        </p:spPr>
        <p:txBody>
          <a:bodyPr wrap="none" rtlCol="0">
            <a:spAutoFit/>
          </a:bodyPr>
          <a:lstStyle/>
          <a:p>
            <a:r>
              <a:rPr lang="en-GB" sz="2400">
                <a:solidFill>
                  <a:schemeClr val="accent2"/>
                </a:solidFill>
              </a:rPr>
              <a:t>Can Widen</a:t>
            </a:r>
          </a:p>
        </p:txBody>
      </p:sp>
      <p:sp>
        <p:nvSpPr>
          <p:cNvPr id="24" name="TextBox 23">
            <a:extLst>
              <a:ext uri="{FF2B5EF4-FFF2-40B4-BE49-F238E27FC236}">
                <a16:creationId xmlns:a16="http://schemas.microsoft.com/office/drawing/2014/main" id="{1517F063-0195-2DE9-5C63-756D01F2765F}"/>
              </a:ext>
            </a:extLst>
          </p:cNvPr>
          <p:cNvSpPr txBox="1"/>
          <p:nvPr/>
        </p:nvSpPr>
        <p:spPr>
          <a:xfrm>
            <a:off x="4754124" y="6184823"/>
            <a:ext cx="2683748" cy="461665"/>
          </a:xfrm>
          <a:prstGeom prst="rect">
            <a:avLst/>
          </a:prstGeom>
          <a:noFill/>
        </p:spPr>
        <p:txBody>
          <a:bodyPr wrap="none" rtlCol="0">
            <a:spAutoFit/>
          </a:bodyPr>
          <a:lstStyle/>
          <a:p>
            <a:r>
              <a:rPr lang="en-GB" sz="2400">
                <a:solidFill>
                  <a:schemeClr val="accent3"/>
                </a:solidFill>
              </a:rPr>
              <a:t>Loses Information</a:t>
            </a:r>
          </a:p>
        </p:txBody>
      </p:sp>
      <p:sp>
        <p:nvSpPr>
          <p:cNvPr id="25" name="TextBox 24">
            <a:extLst>
              <a:ext uri="{FF2B5EF4-FFF2-40B4-BE49-F238E27FC236}">
                <a16:creationId xmlns:a16="http://schemas.microsoft.com/office/drawing/2014/main" id="{937EA226-5ECE-437C-4D48-01560133F52F}"/>
              </a:ext>
            </a:extLst>
          </p:cNvPr>
          <p:cNvSpPr txBox="1"/>
          <p:nvPr/>
        </p:nvSpPr>
        <p:spPr>
          <a:xfrm>
            <a:off x="2652491" y="2553197"/>
            <a:ext cx="1285929" cy="461665"/>
          </a:xfrm>
          <a:prstGeom prst="rect">
            <a:avLst/>
          </a:prstGeom>
          <a:noFill/>
        </p:spPr>
        <p:txBody>
          <a:bodyPr wrap="none" rtlCol="0">
            <a:spAutoFit/>
          </a:bodyPr>
          <a:lstStyle/>
          <a:p>
            <a:r>
              <a:rPr lang="en-GB" sz="2400">
                <a:solidFill>
                  <a:schemeClr val="accent1"/>
                </a:solidFill>
              </a:rPr>
              <a:t>Can Fail</a:t>
            </a:r>
          </a:p>
        </p:txBody>
      </p:sp>
      <p:sp>
        <p:nvSpPr>
          <p:cNvPr id="26" name="TextBox 25">
            <a:extLst>
              <a:ext uri="{FF2B5EF4-FFF2-40B4-BE49-F238E27FC236}">
                <a16:creationId xmlns:a16="http://schemas.microsoft.com/office/drawing/2014/main" id="{7BD8F46B-E550-846E-FB21-FF501BB254EE}"/>
              </a:ext>
            </a:extLst>
          </p:cNvPr>
          <p:cNvSpPr txBox="1"/>
          <p:nvPr/>
        </p:nvSpPr>
        <p:spPr>
          <a:xfrm>
            <a:off x="8253579" y="2553196"/>
            <a:ext cx="1285929" cy="461665"/>
          </a:xfrm>
          <a:prstGeom prst="rect">
            <a:avLst/>
          </a:prstGeom>
          <a:noFill/>
        </p:spPr>
        <p:txBody>
          <a:bodyPr wrap="none" rtlCol="0">
            <a:spAutoFit/>
          </a:bodyPr>
          <a:lstStyle/>
          <a:p>
            <a:r>
              <a:rPr lang="en-GB" sz="2400">
                <a:solidFill>
                  <a:schemeClr val="accent1"/>
                </a:solidFill>
              </a:rPr>
              <a:t>Can Fail</a:t>
            </a:r>
          </a:p>
        </p:txBody>
      </p:sp>
    </p:spTree>
    <p:extLst>
      <p:ext uri="{BB962C8B-B14F-4D97-AF65-F5344CB8AC3E}">
        <p14:creationId xmlns:p14="http://schemas.microsoft.com/office/powerpoint/2010/main" val="2557426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4713-DD3A-CC6E-6CCB-E37ADAD1DFB2}"/>
              </a:ext>
            </a:extLst>
          </p:cNvPr>
          <p:cNvSpPr>
            <a:spLocks noGrp="1"/>
          </p:cNvSpPr>
          <p:nvPr>
            <p:ph type="title"/>
          </p:nvPr>
        </p:nvSpPr>
        <p:spPr>
          <a:xfrm>
            <a:off x="0" y="2766218"/>
            <a:ext cx="12192000" cy="1325563"/>
          </a:xfrm>
        </p:spPr>
        <p:txBody>
          <a:bodyPr>
            <a:normAutofit/>
          </a:bodyPr>
          <a:lstStyle/>
          <a:p>
            <a:r>
              <a:rPr lang="en-GB" sz="4800">
                <a:latin typeface="Roboto Medium" panose="02000000000000000000" pitchFamily="2" charset="0"/>
                <a:ea typeface="Roboto Medium" panose="02000000000000000000" pitchFamily="2" charset="0"/>
              </a:rPr>
              <a:t>Tasks 11-13 cover these concepts.</a:t>
            </a:r>
          </a:p>
        </p:txBody>
      </p:sp>
    </p:spTree>
    <p:extLst>
      <p:ext uri="{BB962C8B-B14F-4D97-AF65-F5344CB8AC3E}">
        <p14:creationId xmlns:p14="http://schemas.microsoft.com/office/powerpoint/2010/main" val="3175317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FAFF-C382-77A2-598D-AA2F90EFEEE1}"/>
              </a:ext>
            </a:extLst>
          </p:cNvPr>
          <p:cNvSpPr>
            <a:spLocks noGrp="1"/>
          </p:cNvSpPr>
          <p:nvPr>
            <p:ph type="title"/>
          </p:nvPr>
        </p:nvSpPr>
        <p:spPr>
          <a:xfrm>
            <a:off x="1620000" y="2766218"/>
            <a:ext cx="8952000" cy="1325563"/>
          </a:xfrm>
        </p:spPr>
        <p:txBody>
          <a:bodyPr/>
          <a:lstStyle/>
          <a:p>
            <a:r>
              <a:rPr lang="en-GB"/>
              <a:t>Input</a:t>
            </a:r>
          </a:p>
        </p:txBody>
      </p:sp>
    </p:spTree>
    <p:extLst>
      <p:ext uri="{BB962C8B-B14F-4D97-AF65-F5344CB8AC3E}">
        <p14:creationId xmlns:p14="http://schemas.microsoft.com/office/powerpoint/2010/main" val="4028675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3B5F-1322-AD88-E572-8B9D15E55F35}"/>
              </a:ext>
            </a:extLst>
          </p:cNvPr>
          <p:cNvSpPr>
            <a:spLocks noGrp="1"/>
          </p:cNvSpPr>
          <p:nvPr>
            <p:ph type="title"/>
          </p:nvPr>
        </p:nvSpPr>
        <p:spPr/>
        <p:txBody>
          <a:bodyPr/>
          <a:lstStyle/>
          <a:p>
            <a:r>
              <a:rPr lang="en-GB"/>
              <a:t>The Input Function</a:t>
            </a:r>
          </a:p>
        </p:txBody>
      </p:sp>
      <p:pic>
        <p:nvPicPr>
          <p:cNvPr id="4" name="Picture 3">
            <a:extLst>
              <a:ext uri="{FF2B5EF4-FFF2-40B4-BE49-F238E27FC236}">
                <a16:creationId xmlns:a16="http://schemas.microsoft.com/office/drawing/2014/main" id="{4A44DDAF-AC93-7A0A-0BEB-4B4473A2C113}"/>
              </a:ext>
            </a:extLst>
          </p:cNvPr>
          <p:cNvPicPr>
            <a:picLocks noChangeAspect="1"/>
          </p:cNvPicPr>
          <p:nvPr/>
        </p:nvPicPr>
        <p:blipFill>
          <a:blip r:embed="rId2"/>
          <a:stretch>
            <a:fillRect/>
          </a:stretch>
        </p:blipFill>
        <p:spPr>
          <a:xfrm>
            <a:off x="467360" y="2663243"/>
            <a:ext cx="11358880" cy="1545336"/>
          </a:xfrm>
          <a:prstGeom prst="rect">
            <a:avLst/>
          </a:prstGeom>
        </p:spPr>
      </p:pic>
      <p:cxnSp>
        <p:nvCxnSpPr>
          <p:cNvPr id="5" name="Straight Arrow Connector 4">
            <a:extLst>
              <a:ext uri="{FF2B5EF4-FFF2-40B4-BE49-F238E27FC236}">
                <a16:creationId xmlns:a16="http://schemas.microsoft.com/office/drawing/2014/main" id="{6F69719A-8719-AE46-5D68-EA443A645872}"/>
              </a:ext>
            </a:extLst>
          </p:cNvPr>
          <p:cNvCxnSpPr>
            <a:cxnSpLocks/>
          </p:cNvCxnSpPr>
          <p:nvPr/>
        </p:nvCxnSpPr>
        <p:spPr>
          <a:xfrm>
            <a:off x="2915920" y="2296160"/>
            <a:ext cx="985520" cy="56070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6FC3DB-9B67-3D4A-D891-DFFF06CF4B1B}"/>
              </a:ext>
            </a:extLst>
          </p:cNvPr>
          <p:cNvSpPr txBox="1"/>
          <p:nvPr/>
        </p:nvSpPr>
        <p:spPr>
          <a:xfrm>
            <a:off x="467360" y="1715300"/>
            <a:ext cx="4998484" cy="461665"/>
          </a:xfrm>
          <a:prstGeom prst="rect">
            <a:avLst/>
          </a:prstGeom>
          <a:noFill/>
        </p:spPr>
        <p:txBody>
          <a:bodyPr wrap="none" rtlCol="0">
            <a:spAutoFit/>
          </a:bodyPr>
          <a:lstStyle/>
          <a:p>
            <a:r>
              <a:rPr lang="en-GB" sz="2400"/>
              <a:t>This function </a:t>
            </a:r>
            <a:r>
              <a:rPr lang="en-GB" sz="2400" i="1"/>
              <a:t>returns</a:t>
            </a:r>
            <a:r>
              <a:rPr lang="en-GB" sz="2400"/>
              <a:t> a </a:t>
            </a:r>
            <a:r>
              <a:rPr lang="en-GB" sz="2400" i="1"/>
              <a:t>string</a:t>
            </a:r>
            <a:r>
              <a:rPr lang="en-GB" sz="2400"/>
              <a:t> value.</a:t>
            </a:r>
          </a:p>
        </p:txBody>
      </p:sp>
      <p:cxnSp>
        <p:nvCxnSpPr>
          <p:cNvPr id="8" name="Straight Arrow Connector 7">
            <a:extLst>
              <a:ext uri="{FF2B5EF4-FFF2-40B4-BE49-F238E27FC236}">
                <a16:creationId xmlns:a16="http://schemas.microsoft.com/office/drawing/2014/main" id="{4B102964-D94C-40B8-7FB3-D89B29AEC47F}"/>
              </a:ext>
            </a:extLst>
          </p:cNvPr>
          <p:cNvCxnSpPr>
            <a:cxnSpLocks/>
          </p:cNvCxnSpPr>
          <p:nvPr/>
        </p:nvCxnSpPr>
        <p:spPr>
          <a:xfrm flipH="1">
            <a:off x="9011920" y="2296160"/>
            <a:ext cx="660400" cy="5607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C314427-EE11-AF8A-E284-A282628E7CBF}"/>
              </a:ext>
            </a:extLst>
          </p:cNvPr>
          <p:cNvSpPr txBox="1"/>
          <p:nvPr/>
        </p:nvSpPr>
        <p:spPr>
          <a:xfrm>
            <a:off x="9784397" y="1556207"/>
            <a:ext cx="1432243" cy="923330"/>
          </a:xfrm>
          <a:prstGeom prst="rect">
            <a:avLst/>
          </a:prstGeom>
          <a:noFill/>
        </p:spPr>
        <p:txBody>
          <a:bodyPr wrap="square" rtlCol="0">
            <a:spAutoFit/>
          </a:bodyPr>
          <a:lstStyle/>
          <a:p>
            <a:r>
              <a:rPr lang="en-GB" sz="5400">
                <a:solidFill>
                  <a:schemeClr val="accent2"/>
                </a:solidFill>
                <a:latin typeface="+mj-lt"/>
              </a:rPr>
              <a:t>Bob</a:t>
            </a:r>
          </a:p>
        </p:txBody>
      </p:sp>
      <p:sp>
        <p:nvSpPr>
          <p:cNvPr id="12" name="TextBox 11">
            <a:extLst>
              <a:ext uri="{FF2B5EF4-FFF2-40B4-BE49-F238E27FC236}">
                <a16:creationId xmlns:a16="http://schemas.microsoft.com/office/drawing/2014/main" id="{8CAF851C-57FB-4DCC-055D-73A2050D6DC8}"/>
              </a:ext>
            </a:extLst>
          </p:cNvPr>
          <p:cNvSpPr txBox="1"/>
          <p:nvPr/>
        </p:nvSpPr>
        <p:spPr>
          <a:xfrm>
            <a:off x="467360" y="4374304"/>
            <a:ext cx="8452803" cy="923330"/>
          </a:xfrm>
          <a:prstGeom prst="rect">
            <a:avLst/>
          </a:prstGeom>
          <a:noFill/>
        </p:spPr>
        <p:txBody>
          <a:bodyPr wrap="square" rtlCol="0">
            <a:spAutoFit/>
          </a:bodyPr>
          <a:lstStyle/>
          <a:p>
            <a:r>
              <a:rPr lang="en-GB" sz="5400">
                <a:solidFill>
                  <a:schemeClr val="accent2"/>
                </a:solidFill>
                <a:latin typeface="+mj-lt"/>
              </a:rPr>
              <a:t>Hi Bob, I’m Dad!</a:t>
            </a:r>
          </a:p>
        </p:txBody>
      </p:sp>
    </p:spTree>
    <p:extLst>
      <p:ext uri="{BB962C8B-B14F-4D97-AF65-F5344CB8AC3E}">
        <p14:creationId xmlns:p14="http://schemas.microsoft.com/office/powerpoint/2010/main" val="7852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3B5F-1322-AD88-E572-8B9D15E55F35}"/>
              </a:ext>
            </a:extLst>
          </p:cNvPr>
          <p:cNvSpPr>
            <a:spLocks noGrp="1"/>
          </p:cNvSpPr>
          <p:nvPr>
            <p:ph type="title"/>
          </p:nvPr>
        </p:nvSpPr>
        <p:spPr/>
        <p:txBody>
          <a:bodyPr/>
          <a:lstStyle/>
          <a:p>
            <a:r>
              <a:rPr lang="en-GB"/>
              <a:t>The Input Function</a:t>
            </a:r>
          </a:p>
        </p:txBody>
      </p:sp>
      <p:sp>
        <p:nvSpPr>
          <p:cNvPr id="7" name="TextBox 6">
            <a:extLst>
              <a:ext uri="{FF2B5EF4-FFF2-40B4-BE49-F238E27FC236}">
                <a16:creationId xmlns:a16="http://schemas.microsoft.com/office/drawing/2014/main" id="{726FC3DB-9B67-3D4A-D891-DFFF06CF4B1B}"/>
              </a:ext>
            </a:extLst>
          </p:cNvPr>
          <p:cNvSpPr txBox="1"/>
          <p:nvPr/>
        </p:nvSpPr>
        <p:spPr>
          <a:xfrm>
            <a:off x="467360" y="1715300"/>
            <a:ext cx="4998484" cy="461665"/>
          </a:xfrm>
          <a:prstGeom prst="rect">
            <a:avLst/>
          </a:prstGeom>
          <a:noFill/>
        </p:spPr>
        <p:txBody>
          <a:bodyPr wrap="none" rtlCol="0">
            <a:spAutoFit/>
          </a:bodyPr>
          <a:lstStyle/>
          <a:p>
            <a:r>
              <a:rPr lang="en-GB" sz="2400"/>
              <a:t>This function </a:t>
            </a:r>
            <a:r>
              <a:rPr lang="en-GB" sz="2400" i="1"/>
              <a:t>returns</a:t>
            </a:r>
            <a:r>
              <a:rPr lang="en-GB" sz="2400"/>
              <a:t> a </a:t>
            </a:r>
            <a:r>
              <a:rPr lang="en-GB" sz="2400" i="1"/>
              <a:t>string</a:t>
            </a:r>
            <a:r>
              <a:rPr lang="en-GB" sz="2400"/>
              <a:t> value.</a:t>
            </a:r>
          </a:p>
        </p:txBody>
      </p:sp>
      <p:sp>
        <p:nvSpPr>
          <p:cNvPr id="11" name="TextBox 10">
            <a:extLst>
              <a:ext uri="{FF2B5EF4-FFF2-40B4-BE49-F238E27FC236}">
                <a16:creationId xmlns:a16="http://schemas.microsoft.com/office/drawing/2014/main" id="{8C314427-EE11-AF8A-E284-A282628E7CBF}"/>
              </a:ext>
            </a:extLst>
          </p:cNvPr>
          <p:cNvSpPr txBox="1"/>
          <p:nvPr/>
        </p:nvSpPr>
        <p:spPr>
          <a:xfrm>
            <a:off x="7965086" y="1521512"/>
            <a:ext cx="1432243" cy="923330"/>
          </a:xfrm>
          <a:prstGeom prst="rect">
            <a:avLst/>
          </a:prstGeom>
          <a:noFill/>
        </p:spPr>
        <p:txBody>
          <a:bodyPr wrap="square" rtlCol="0">
            <a:spAutoFit/>
          </a:bodyPr>
          <a:lstStyle/>
          <a:p>
            <a:r>
              <a:rPr lang="en-GB" sz="5400">
                <a:solidFill>
                  <a:schemeClr val="accent2"/>
                </a:solidFill>
                <a:latin typeface="+mj-lt"/>
              </a:rPr>
              <a:t>18</a:t>
            </a:r>
          </a:p>
        </p:txBody>
      </p:sp>
      <p:sp>
        <p:nvSpPr>
          <p:cNvPr id="12" name="TextBox 11">
            <a:extLst>
              <a:ext uri="{FF2B5EF4-FFF2-40B4-BE49-F238E27FC236}">
                <a16:creationId xmlns:a16="http://schemas.microsoft.com/office/drawing/2014/main" id="{8CAF851C-57FB-4DCC-055D-73A2050D6DC8}"/>
              </a:ext>
            </a:extLst>
          </p:cNvPr>
          <p:cNvSpPr txBox="1"/>
          <p:nvPr/>
        </p:nvSpPr>
        <p:spPr>
          <a:xfrm>
            <a:off x="566736" y="4374304"/>
            <a:ext cx="11058526" cy="830997"/>
          </a:xfrm>
          <a:prstGeom prst="rect">
            <a:avLst/>
          </a:prstGeom>
          <a:noFill/>
        </p:spPr>
        <p:txBody>
          <a:bodyPr wrap="square" rtlCol="0">
            <a:spAutoFit/>
          </a:bodyPr>
          <a:lstStyle/>
          <a:p>
            <a:r>
              <a:rPr lang="en-GB" sz="4800">
                <a:solidFill>
                  <a:schemeClr val="accent2"/>
                </a:solidFill>
                <a:latin typeface="+mj-lt"/>
              </a:rPr>
              <a:t>You’ll be 19 next year? Wow.</a:t>
            </a:r>
          </a:p>
        </p:txBody>
      </p:sp>
      <p:pic>
        <p:nvPicPr>
          <p:cNvPr id="6" name="Picture 5">
            <a:extLst>
              <a:ext uri="{FF2B5EF4-FFF2-40B4-BE49-F238E27FC236}">
                <a16:creationId xmlns:a16="http://schemas.microsoft.com/office/drawing/2014/main" id="{A28F4254-ACF4-7DAC-207F-F2873C6AC99B}"/>
              </a:ext>
            </a:extLst>
          </p:cNvPr>
          <p:cNvPicPr>
            <a:picLocks noChangeAspect="1"/>
          </p:cNvPicPr>
          <p:nvPr/>
        </p:nvPicPr>
        <p:blipFill>
          <a:blip r:embed="rId3"/>
          <a:stretch>
            <a:fillRect/>
          </a:stretch>
        </p:blipFill>
        <p:spPr>
          <a:xfrm>
            <a:off x="566737" y="2566987"/>
            <a:ext cx="11058525" cy="1724025"/>
          </a:xfrm>
          <a:prstGeom prst="rect">
            <a:avLst/>
          </a:prstGeom>
        </p:spPr>
      </p:pic>
      <p:cxnSp>
        <p:nvCxnSpPr>
          <p:cNvPr id="5" name="Straight Arrow Connector 4">
            <a:extLst>
              <a:ext uri="{FF2B5EF4-FFF2-40B4-BE49-F238E27FC236}">
                <a16:creationId xmlns:a16="http://schemas.microsoft.com/office/drawing/2014/main" id="{6F69719A-8719-AE46-5D68-EA443A645872}"/>
              </a:ext>
            </a:extLst>
          </p:cNvPr>
          <p:cNvCxnSpPr>
            <a:cxnSpLocks/>
            <a:stCxn id="7" idx="2"/>
          </p:cNvCxnSpPr>
          <p:nvPr/>
        </p:nvCxnSpPr>
        <p:spPr>
          <a:xfrm>
            <a:off x="2966602" y="2176965"/>
            <a:ext cx="508118" cy="5357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102964-D94C-40B8-7FB3-D89B29AEC47F}"/>
              </a:ext>
            </a:extLst>
          </p:cNvPr>
          <p:cNvCxnSpPr>
            <a:cxnSpLocks/>
          </p:cNvCxnSpPr>
          <p:nvPr/>
        </p:nvCxnSpPr>
        <p:spPr>
          <a:xfrm flipH="1">
            <a:off x="7294920" y="2152014"/>
            <a:ext cx="660400" cy="5607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52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4713-DD3A-CC6E-6CCB-E37ADAD1DFB2}"/>
              </a:ext>
            </a:extLst>
          </p:cNvPr>
          <p:cNvSpPr>
            <a:spLocks noGrp="1"/>
          </p:cNvSpPr>
          <p:nvPr>
            <p:ph type="title"/>
          </p:nvPr>
        </p:nvSpPr>
        <p:spPr>
          <a:xfrm>
            <a:off x="0" y="2766218"/>
            <a:ext cx="12192000" cy="1325563"/>
          </a:xfrm>
        </p:spPr>
        <p:txBody>
          <a:bodyPr>
            <a:normAutofit/>
          </a:bodyPr>
          <a:lstStyle/>
          <a:p>
            <a:r>
              <a:rPr lang="en-GB" sz="4800">
                <a:latin typeface="Roboto Medium" panose="02000000000000000000" pitchFamily="2" charset="0"/>
                <a:ea typeface="Roboto Medium" panose="02000000000000000000" pitchFamily="2" charset="0"/>
              </a:rPr>
              <a:t>Task 14 covers this concept.</a:t>
            </a:r>
          </a:p>
        </p:txBody>
      </p:sp>
    </p:spTree>
    <p:extLst>
      <p:ext uri="{BB962C8B-B14F-4D97-AF65-F5344CB8AC3E}">
        <p14:creationId xmlns:p14="http://schemas.microsoft.com/office/powerpoint/2010/main" val="2998558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E3A7-94E3-793C-C702-4BC8B8185E6F}"/>
              </a:ext>
            </a:extLst>
          </p:cNvPr>
          <p:cNvSpPr>
            <a:spLocks noGrp="1"/>
          </p:cNvSpPr>
          <p:nvPr>
            <p:ph type="title"/>
          </p:nvPr>
        </p:nvSpPr>
        <p:spPr>
          <a:xfrm>
            <a:off x="1620000" y="2766218"/>
            <a:ext cx="8952000" cy="1325563"/>
          </a:xfrm>
        </p:spPr>
        <p:txBody>
          <a:bodyPr/>
          <a:lstStyle/>
          <a:p>
            <a:r>
              <a:rPr lang="en-GB"/>
              <a:t>Here’s What We’ve Covered</a:t>
            </a:r>
          </a:p>
        </p:txBody>
      </p:sp>
    </p:spTree>
    <p:extLst>
      <p:ext uri="{BB962C8B-B14F-4D97-AF65-F5344CB8AC3E}">
        <p14:creationId xmlns:p14="http://schemas.microsoft.com/office/powerpoint/2010/main" val="1108647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11AC-F850-6ED7-E33F-AC7DF203A8E6}"/>
              </a:ext>
            </a:extLst>
          </p:cNvPr>
          <p:cNvSpPr>
            <a:spLocks noGrp="1"/>
          </p:cNvSpPr>
          <p:nvPr>
            <p:ph type="title"/>
          </p:nvPr>
        </p:nvSpPr>
        <p:spPr>
          <a:xfrm>
            <a:off x="1740693" y="2820694"/>
            <a:ext cx="8952000" cy="1325563"/>
          </a:xfrm>
        </p:spPr>
        <p:txBody>
          <a:bodyPr/>
          <a:lstStyle/>
          <a:p>
            <a:pPr algn="ctr"/>
            <a:r>
              <a:rPr lang="en-GB"/>
              <a:t>Programs Do </a:t>
            </a:r>
            <a:r>
              <a:rPr lang="en-GB">
                <a:solidFill>
                  <a:schemeClr val="accent2"/>
                </a:solidFill>
              </a:rPr>
              <a:t>Things</a:t>
            </a:r>
            <a:r>
              <a:rPr lang="en-GB"/>
              <a:t> To </a:t>
            </a:r>
            <a:r>
              <a:rPr lang="en-GB">
                <a:solidFill>
                  <a:schemeClr val="accent3"/>
                </a:solidFill>
              </a:rPr>
              <a:t>Data</a:t>
            </a:r>
          </a:p>
        </p:txBody>
      </p:sp>
      <p:sp>
        <p:nvSpPr>
          <p:cNvPr id="3" name="TextBox 2">
            <a:extLst>
              <a:ext uri="{FF2B5EF4-FFF2-40B4-BE49-F238E27FC236}">
                <a16:creationId xmlns:a16="http://schemas.microsoft.com/office/drawing/2014/main" id="{7DB2E446-A3EB-EC75-2F11-A6475F8B84B5}"/>
              </a:ext>
            </a:extLst>
          </p:cNvPr>
          <p:cNvSpPr txBox="1"/>
          <p:nvPr/>
        </p:nvSpPr>
        <p:spPr>
          <a:xfrm>
            <a:off x="7425357" y="4549993"/>
            <a:ext cx="3635932" cy="461665"/>
          </a:xfrm>
          <a:prstGeom prst="rect">
            <a:avLst/>
          </a:prstGeom>
          <a:noFill/>
        </p:spPr>
        <p:txBody>
          <a:bodyPr wrap="none" rtlCol="0">
            <a:spAutoFit/>
          </a:bodyPr>
          <a:lstStyle/>
          <a:p>
            <a:r>
              <a:rPr lang="en-GB" sz="2400">
                <a:solidFill>
                  <a:schemeClr val="accent3"/>
                </a:solidFill>
              </a:rPr>
              <a:t>How can we reference it?</a:t>
            </a:r>
          </a:p>
        </p:txBody>
      </p:sp>
      <p:sp>
        <p:nvSpPr>
          <p:cNvPr id="4" name="TextBox 3">
            <a:extLst>
              <a:ext uri="{FF2B5EF4-FFF2-40B4-BE49-F238E27FC236}">
                <a16:creationId xmlns:a16="http://schemas.microsoft.com/office/drawing/2014/main" id="{FF6A6F9B-28FF-DF66-B142-34C176CA5476}"/>
              </a:ext>
            </a:extLst>
          </p:cNvPr>
          <p:cNvSpPr txBox="1"/>
          <p:nvPr/>
        </p:nvSpPr>
        <p:spPr>
          <a:xfrm>
            <a:off x="1080500" y="4517473"/>
            <a:ext cx="2904962" cy="461665"/>
          </a:xfrm>
          <a:prstGeom prst="rect">
            <a:avLst/>
          </a:prstGeom>
          <a:noFill/>
        </p:spPr>
        <p:txBody>
          <a:bodyPr wrap="none" rtlCol="0">
            <a:spAutoFit/>
          </a:bodyPr>
          <a:lstStyle/>
          <a:p>
            <a:r>
              <a:rPr lang="en-GB" sz="2400">
                <a:solidFill>
                  <a:schemeClr val="accent3"/>
                </a:solidFill>
              </a:rPr>
              <a:t>What types of data?</a:t>
            </a:r>
          </a:p>
        </p:txBody>
      </p:sp>
      <p:sp>
        <p:nvSpPr>
          <p:cNvPr id="5" name="TextBox 4">
            <a:extLst>
              <a:ext uri="{FF2B5EF4-FFF2-40B4-BE49-F238E27FC236}">
                <a16:creationId xmlns:a16="http://schemas.microsoft.com/office/drawing/2014/main" id="{38214864-B6D6-B344-737B-55BD5493D195}"/>
              </a:ext>
            </a:extLst>
          </p:cNvPr>
          <p:cNvSpPr txBox="1"/>
          <p:nvPr/>
        </p:nvSpPr>
        <p:spPr>
          <a:xfrm>
            <a:off x="3288648" y="5452549"/>
            <a:ext cx="5856090" cy="461665"/>
          </a:xfrm>
          <a:prstGeom prst="rect">
            <a:avLst/>
          </a:prstGeom>
          <a:noFill/>
        </p:spPr>
        <p:txBody>
          <a:bodyPr wrap="none" rtlCol="0">
            <a:spAutoFit/>
          </a:bodyPr>
          <a:lstStyle/>
          <a:p>
            <a:r>
              <a:rPr lang="en-GB" sz="2400">
                <a:solidFill>
                  <a:schemeClr val="accent3"/>
                </a:solidFill>
              </a:rPr>
              <a:t>How do we represent this data in Python?</a:t>
            </a:r>
          </a:p>
        </p:txBody>
      </p:sp>
      <p:sp>
        <p:nvSpPr>
          <p:cNvPr id="6" name="TextBox 5">
            <a:extLst>
              <a:ext uri="{FF2B5EF4-FFF2-40B4-BE49-F238E27FC236}">
                <a16:creationId xmlns:a16="http://schemas.microsoft.com/office/drawing/2014/main" id="{907E125F-CA66-D11B-605A-EE4A0225CEC3}"/>
              </a:ext>
            </a:extLst>
          </p:cNvPr>
          <p:cNvSpPr txBox="1"/>
          <p:nvPr/>
        </p:nvSpPr>
        <p:spPr>
          <a:xfrm>
            <a:off x="3393176" y="712953"/>
            <a:ext cx="5405647" cy="461665"/>
          </a:xfrm>
          <a:prstGeom prst="rect">
            <a:avLst/>
          </a:prstGeom>
          <a:noFill/>
        </p:spPr>
        <p:txBody>
          <a:bodyPr wrap="none" rtlCol="0">
            <a:spAutoFit/>
          </a:bodyPr>
          <a:lstStyle/>
          <a:p>
            <a:r>
              <a:rPr lang="en-GB" sz="2400">
                <a:solidFill>
                  <a:schemeClr val="accent2"/>
                </a:solidFill>
              </a:rPr>
              <a:t>In what order do these things happen?</a:t>
            </a:r>
          </a:p>
        </p:txBody>
      </p:sp>
      <p:sp>
        <p:nvSpPr>
          <p:cNvPr id="7" name="TextBox 6">
            <a:extLst>
              <a:ext uri="{FF2B5EF4-FFF2-40B4-BE49-F238E27FC236}">
                <a16:creationId xmlns:a16="http://schemas.microsoft.com/office/drawing/2014/main" id="{471DEDB2-81AC-7E84-9A80-FFC153DAB479}"/>
              </a:ext>
            </a:extLst>
          </p:cNvPr>
          <p:cNvSpPr txBox="1"/>
          <p:nvPr/>
        </p:nvSpPr>
        <p:spPr>
          <a:xfrm>
            <a:off x="1080500" y="1878861"/>
            <a:ext cx="3438762" cy="461665"/>
          </a:xfrm>
          <a:prstGeom prst="rect">
            <a:avLst/>
          </a:prstGeom>
          <a:noFill/>
        </p:spPr>
        <p:txBody>
          <a:bodyPr wrap="none" rtlCol="0">
            <a:spAutoFit/>
          </a:bodyPr>
          <a:lstStyle/>
          <a:p>
            <a:r>
              <a:rPr lang="en-GB" sz="2400">
                <a:solidFill>
                  <a:schemeClr val="accent2"/>
                </a:solidFill>
              </a:rPr>
              <a:t>What things can we do?</a:t>
            </a:r>
          </a:p>
        </p:txBody>
      </p:sp>
      <p:sp>
        <p:nvSpPr>
          <p:cNvPr id="8" name="TextBox 7">
            <a:extLst>
              <a:ext uri="{FF2B5EF4-FFF2-40B4-BE49-F238E27FC236}">
                <a16:creationId xmlns:a16="http://schemas.microsoft.com/office/drawing/2014/main" id="{199E615A-64AB-90EE-C473-0292EDEE6D7E}"/>
              </a:ext>
            </a:extLst>
          </p:cNvPr>
          <p:cNvSpPr txBox="1"/>
          <p:nvPr/>
        </p:nvSpPr>
        <p:spPr>
          <a:xfrm>
            <a:off x="5368739" y="1878860"/>
            <a:ext cx="6006773" cy="461665"/>
          </a:xfrm>
          <a:prstGeom prst="rect">
            <a:avLst/>
          </a:prstGeom>
          <a:noFill/>
        </p:spPr>
        <p:txBody>
          <a:bodyPr wrap="none" rtlCol="0">
            <a:spAutoFit/>
          </a:bodyPr>
          <a:lstStyle/>
          <a:p>
            <a:r>
              <a:rPr lang="en-GB" sz="2400">
                <a:solidFill>
                  <a:schemeClr val="accent2"/>
                </a:solidFill>
              </a:rPr>
              <a:t>What can our program ultimately produce?</a:t>
            </a:r>
          </a:p>
        </p:txBody>
      </p:sp>
    </p:spTree>
    <p:extLst>
      <p:ext uri="{BB962C8B-B14F-4D97-AF65-F5344CB8AC3E}">
        <p14:creationId xmlns:p14="http://schemas.microsoft.com/office/powerpoint/2010/main" val="1065710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4E95-B922-CFB8-FD51-02AABA0AFEC8}"/>
              </a:ext>
            </a:extLst>
          </p:cNvPr>
          <p:cNvSpPr>
            <a:spLocks noGrp="1"/>
          </p:cNvSpPr>
          <p:nvPr>
            <p:ph type="title"/>
          </p:nvPr>
        </p:nvSpPr>
        <p:spPr/>
        <p:txBody>
          <a:bodyPr/>
          <a:lstStyle/>
          <a:p>
            <a:pPr algn="ctr"/>
            <a:r>
              <a:rPr lang="en-GB"/>
              <a:t>By The End of Today...</a:t>
            </a:r>
          </a:p>
        </p:txBody>
      </p:sp>
      <p:sp>
        <p:nvSpPr>
          <p:cNvPr id="3" name="TextBox 2">
            <a:extLst>
              <a:ext uri="{FF2B5EF4-FFF2-40B4-BE49-F238E27FC236}">
                <a16:creationId xmlns:a16="http://schemas.microsoft.com/office/drawing/2014/main" id="{64E042C3-78C7-3BC3-D2CE-FA0C56E20BE5}"/>
              </a:ext>
            </a:extLst>
          </p:cNvPr>
          <p:cNvSpPr txBox="1"/>
          <p:nvPr/>
        </p:nvSpPr>
        <p:spPr>
          <a:xfrm>
            <a:off x="1792522" y="4770659"/>
            <a:ext cx="4115229" cy="584775"/>
          </a:xfrm>
          <a:prstGeom prst="rect">
            <a:avLst/>
          </a:prstGeom>
          <a:noFill/>
        </p:spPr>
        <p:txBody>
          <a:bodyPr wrap="none" rtlCol="0">
            <a:spAutoFit/>
          </a:bodyPr>
          <a:lstStyle/>
          <a:p>
            <a:r>
              <a:rPr lang="en-GB" sz="3200">
                <a:solidFill>
                  <a:schemeClr val="accent2"/>
                </a:solidFill>
              </a:rPr>
              <a:t>Using basic functions</a:t>
            </a:r>
          </a:p>
        </p:txBody>
      </p:sp>
      <p:sp>
        <p:nvSpPr>
          <p:cNvPr id="5" name="TextBox 4">
            <a:extLst>
              <a:ext uri="{FF2B5EF4-FFF2-40B4-BE49-F238E27FC236}">
                <a16:creationId xmlns:a16="http://schemas.microsoft.com/office/drawing/2014/main" id="{ED157DF0-4321-E7A1-AF60-F7BD2FDB09DD}"/>
              </a:ext>
            </a:extLst>
          </p:cNvPr>
          <p:cNvSpPr txBox="1"/>
          <p:nvPr/>
        </p:nvSpPr>
        <p:spPr>
          <a:xfrm>
            <a:off x="7725486" y="4770659"/>
            <a:ext cx="2566728" cy="584775"/>
          </a:xfrm>
          <a:prstGeom prst="rect">
            <a:avLst/>
          </a:prstGeom>
          <a:noFill/>
        </p:spPr>
        <p:txBody>
          <a:bodyPr wrap="none" rtlCol="0">
            <a:spAutoFit/>
          </a:bodyPr>
          <a:lstStyle/>
          <a:p>
            <a:r>
              <a:rPr lang="en-GB" sz="3200">
                <a:solidFill>
                  <a:schemeClr val="accent2"/>
                </a:solidFill>
              </a:rPr>
              <a:t>Type Casting</a:t>
            </a:r>
          </a:p>
        </p:txBody>
      </p:sp>
      <p:sp>
        <p:nvSpPr>
          <p:cNvPr id="6" name="TextBox 5">
            <a:extLst>
              <a:ext uri="{FF2B5EF4-FFF2-40B4-BE49-F238E27FC236}">
                <a16:creationId xmlns:a16="http://schemas.microsoft.com/office/drawing/2014/main" id="{BD72B9F0-45EC-6032-9560-5057547382E6}"/>
              </a:ext>
            </a:extLst>
          </p:cNvPr>
          <p:cNvSpPr txBox="1"/>
          <p:nvPr/>
        </p:nvSpPr>
        <p:spPr>
          <a:xfrm>
            <a:off x="9503438" y="1629611"/>
            <a:ext cx="2137124" cy="2062103"/>
          </a:xfrm>
          <a:prstGeom prst="rect">
            <a:avLst/>
          </a:prstGeom>
          <a:noFill/>
        </p:spPr>
        <p:txBody>
          <a:bodyPr wrap="none" rtlCol="0">
            <a:spAutoFit/>
          </a:bodyPr>
          <a:lstStyle/>
          <a:p>
            <a:r>
              <a:rPr lang="en-GB" sz="3200">
                <a:solidFill>
                  <a:schemeClr val="accent2"/>
                </a:solidFill>
              </a:rPr>
              <a:t>Datatypes</a:t>
            </a:r>
          </a:p>
          <a:p>
            <a:pPr marL="457200" indent="-457200">
              <a:buFont typeface="Arial" panose="020B0604020202020204" pitchFamily="34" charset="0"/>
              <a:buChar char="•"/>
            </a:pPr>
            <a:r>
              <a:rPr lang="en-GB" sz="3200">
                <a:solidFill>
                  <a:schemeClr val="accent2"/>
                </a:solidFill>
              </a:rPr>
              <a:t>Integers</a:t>
            </a:r>
          </a:p>
          <a:p>
            <a:pPr marL="457200" indent="-457200">
              <a:buFont typeface="Arial" panose="020B0604020202020204" pitchFamily="34" charset="0"/>
              <a:buChar char="•"/>
            </a:pPr>
            <a:r>
              <a:rPr lang="en-GB" sz="3200">
                <a:solidFill>
                  <a:schemeClr val="accent2"/>
                </a:solidFill>
              </a:rPr>
              <a:t>Floats</a:t>
            </a:r>
          </a:p>
          <a:p>
            <a:pPr marL="457200" indent="-457200">
              <a:buFont typeface="Arial" panose="020B0604020202020204" pitchFamily="34" charset="0"/>
              <a:buChar char="•"/>
            </a:pPr>
            <a:r>
              <a:rPr lang="en-GB" sz="3200">
                <a:solidFill>
                  <a:schemeClr val="accent2"/>
                </a:solidFill>
              </a:rPr>
              <a:t>Strings</a:t>
            </a:r>
          </a:p>
        </p:txBody>
      </p:sp>
      <p:sp>
        <p:nvSpPr>
          <p:cNvPr id="7" name="TextBox 6">
            <a:extLst>
              <a:ext uri="{FF2B5EF4-FFF2-40B4-BE49-F238E27FC236}">
                <a16:creationId xmlns:a16="http://schemas.microsoft.com/office/drawing/2014/main" id="{2B0AA0FF-2ADC-4744-26EA-88AD9BBBB1ED}"/>
              </a:ext>
            </a:extLst>
          </p:cNvPr>
          <p:cNvSpPr txBox="1"/>
          <p:nvPr/>
        </p:nvSpPr>
        <p:spPr>
          <a:xfrm>
            <a:off x="3172746" y="5888343"/>
            <a:ext cx="5846508" cy="584775"/>
          </a:xfrm>
          <a:prstGeom prst="rect">
            <a:avLst/>
          </a:prstGeom>
          <a:noFill/>
        </p:spPr>
        <p:txBody>
          <a:bodyPr wrap="square" rtlCol="0">
            <a:spAutoFit/>
          </a:bodyPr>
          <a:lstStyle/>
          <a:p>
            <a:r>
              <a:rPr lang="en-GB" sz="3200">
                <a:solidFill>
                  <a:schemeClr val="accent2"/>
                </a:solidFill>
              </a:rPr>
              <a:t>Exceptions &amp; Basic Debugging</a:t>
            </a:r>
          </a:p>
        </p:txBody>
      </p:sp>
      <p:sp>
        <p:nvSpPr>
          <p:cNvPr id="8" name="TextBox 7">
            <a:extLst>
              <a:ext uri="{FF2B5EF4-FFF2-40B4-BE49-F238E27FC236}">
                <a16:creationId xmlns:a16="http://schemas.microsoft.com/office/drawing/2014/main" id="{3FDAE479-5E06-E2B5-4CFA-BA5E206A5A97}"/>
              </a:ext>
            </a:extLst>
          </p:cNvPr>
          <p:cNvSpPr txBox="1"/>
          <p:nvPr/>
        </p:nvSpPr>
        <p:spPr>
          <a:xfrm>
            <a:off x="4962621" y="1905753"/>
            <a:ext cx="1890261" cy="584775"/>
          </a:xfrm>
          <a:prstGeom prst="rect">
            <a:avLst/>
          </a:prstGeom>
          <a:noFill/>
        </p:spPr>
        <p:txBody>
          <a:bodyPr wrap="none" rtlCol="0">
            <a:spAutoFit/>
          </a:bodyPr>
          <a:lstStyle/>
          <a:p>
            <a:r>
              <a:rPr lang="en-GB" sz="3200">
                <a:solidFill>
                  <a:schemeClr val="accent2"/>
                </a:solidFill>
              </a:rPr>
              <a:t>Variables</a:t>
            </a:r>
          </a:p>
        </p:txBody>
      </p:sp>
      <p:sp>
        <p:nvSpPr>
          <p:cNvPr id="9" name="TextBox 8">
            <a:extLst>
              <a:ext uri="{FF2B5EF4-FFF2-40B4-BE49-F238E27FC236}">
                <a16:creationId xmlns:a16="http://schemas.microsoft.com/office/drawing/2014/main" id="{3118CA8C-EFBA-0F14-58D5-414E95ADD40B}"/>
              </a:ext>
            </a:extLst>
          </p:cNvPr>
          <p:cNvSpPr txBox="1"/>
          <p:nvPr/>
        </p:nvSpPr>
        <p:spPr>
          <a:xfrm>
            <a:off x="819763" y="2490528"/>
            <a:ext cx="2183611" cy="584775"/>
          </a:xfrm>
          <a:prstGeom prst="rect">
            <a:avLst/>
          </a:prstGeom>
          <a:noFill/>
        </p:spPr>
        <p:txBody>
          <a:bodyPr wrap="none" rtlCol="0">
            <a:spAutoFit/>
          </a:bodyPr>
          <a:lstStyle/>
          <a:p>
            <a:r>
              <a:rPr lang="en-GB" sz="3200">
                <a:solidFill>
                  <a:schemeClr val="accent2"/>
                </a:solidFill>
              </a:rPr>
              <a:t>Operations</a:t>
            </a:r>
          </a:p>
        </p:txBody>
      </p:sp>
      <p:sp>
        <p:nvSpPr>
          <p:cNvPr id="10" name="TextBox 9">
            <a:extLst>
              <a:ext uri="{FF2B5EF4-FFF2-40B4-BE49-F238E27FC236}">
                <a16:creationId xmlns:a16="http://schemas.microsoft.com/office/drawing/2014/main" id="{C8203B80-D72A-6327-D84C-27D1915B9D0D}"/>
              </a:ext>
            </a:extLst>
          </p:cNvPr>
          <p:cNvSpPr txBox="1"/>
          <p:nvPr/>
        </p:nvSpPr>
        <p:spPr>
          <a:xfrm>
            <a:off x="2580251" y="2992386"/>
            <a:ext cx="7031498" cy="1446550"/>
          </a:xfrm>
          <a:prstGeom prst="rect">
            <a:avLst/>
          </a:prstGeom>
          <a:noFill/>
        </p:spPr>
        <p:txBody>
          <a:bodyPr wrap="square" rtlCol="0">
            <a:spAutoFit/>
          </a:bodyPr>
          <a:lstStyle/>
          <a:p>
            <a:pPr algn="ctr"/>
            <a:r>
              <a:rPr lang="en-GB" sz="4400" b="1">
                <a:solidFill>
                  <a:schemeClr val="accent4"/>
                </a:solidFill>
              </a:rPr>
              <a:t>You should be able to make basic Python scripts</a:t>
            </a:r>
          </a:p>
        </p:txBody>
      </p:sp>
    </p:spTree>
    <p:extLst>
      <p:ext uri="{BB962C8B-B14F-4D97-AF65-F5344CB8AC3E}">
        <p14:creationId xmlns:p14="http://schemas.microsoft.com/office/powerpoint/2010/main" val="374501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B472-390B-40F2-9932-011E2BF905E0}"/>
              </a:ext>
            </a:extLst>
          </p:cNvPr>
          <p:cNvSpPr>
            <a:spLocks noGrp="1"/>
          </p:cNvSpPr>
          <p:nvPr>
            <p:ph type="title"/>
          </p:nvPr>
        </p:nvSpPr>
        <p:spPr>
          <a:xfrm>
            <a:off x="0" y="365125"/>
            <a:ext cx="12192000" cy="1325563"/>
          </a:xfrm>
        </p:spPr>
        <p:txBody>
          <a:bodyPr/>
          <a:lstStyle/>
          <a:p>
            <a:r>
              <a:rPr lang="en-GB"/>
              <a:t>We’ve got a workshop for you!</a:t>
            </a:r>
          </a:p>
        </p:txBody>
      </p:sp>
      <p:pic>
        <p:nvPicPr>
          <p:cNvPr id="4" name="Picture 3">
            <a:extLst>
              <a:ext uri="{FF2B5EF4-FFF2-40B4-BE49-F238E27FC236}">
                <a16:creationId xmlns:a16="http://schemas.microsoft.com/office/drawing/2014/main" id="{95681E1B-EC7E-5A1F-624C-FAEC935ECC26}"/>
              </a:ext>
            </a:extLst>
          </p:cNvPr>
          <p:cNvPicPr>
            <a:picLocks noChangeAspect="1"/>
          </p:cNvPicPr>
          <p:nvPr/>
        </p:nvPicPr>
        <p:blipFill>
          <a:blip r:embed="rId2"/>
          <a:stretch>
            <a:fillRect/>
          </a:stretch>
        </p:blipFill>
        <p:spPr>
          <a:xfrm>
            <a:off x="512558" y="1690688"/>
            <a:ext cx="6395829" cy="4488301"/>
          </a:xfrm>
          <a:prstGeom prst="rect">
            <a:avLst/>
          </a:prstGeom>
        </p:spPr>
      </p:pic>
      <p:sp>
        <p:nvSpPr>
          <p:cNvPr id="5" name="TextBox 4">
            <a:extLst>
              <a:ext uri="{FF2B5EF4-FFF2-40B4-BE49-F238E27FC236}">
                <a16:creationId xmlns:a16="http://schemas.microsoft.com/office/drawing/2014/main" id="{236B81B3-D8D8-3BBF-0030-B6B9A272FA3C}"/>
              </a:ext>
            </a:extLst>
          </p:cNvPr>
          <p:cNvSpPr txBox="1"/>
          <p:nvPr/>
        </p:nvSpPr>
        <p:spPr>
          <a:xfrm>
            <a:off x="7282300" y="1846907"/>
            <a:ext cx="4535786" cy="861774"/>
          </a:xfrm>
          <a:prstGeom prst="rect">
            <a:avLst/>
          </a:prstGeom>
          <a:noFill/>
        </p:spPr>
        <p:txBody>
          <a:bodyPr wrap="square" rtlCol="0">
            <a:spAutoFit/>
          </a:bodyPr>
          <a:lstStyle/>
          <a:p>
            <a:r>
              <a:rPr lang="en-GB" sz="3200"/>
              <a:t>It’s a </a:t>
            </a:r>
            <a:r>
              <a:rPr lang="en-GB" sz="3200" err="1">
                <a:solidFill>
                  <a:schemeClr val="accent3"/>
                </a:solidFill>
              </a:rPr>
              <a:t>Jupyter</a:t>
            </a:r>
            <a:r>
              <a:rPr lang="en-GB" sz="3200">
                <a:solidFill>
                  <a:schemeClr val="accent3"/>
                </a:solidFill>
              </a:rPr>
              <a:t> Notebook </a:t>
            </a:r>
          </a:p>
          <a:p>
            <a:r>
              <a:rPr lang="en-GB"/>
              <a:t>(think </a:t>
            </a:r>
            <a:r>
              <a:rPr lang="en-GB">
                <a:solidFill>
                  <a:schemeClr val="accent6"/>
                </a:solidFill>
              </a:rPr>
              <a:t>Python</a:t>
            </a:r>
            <a:r>
              <a:rPr lang="en-GB"/>
              <a:t> with text blocks throughout)</a:t>
            </a:r>
          </a:p>
        </p:txBody>
      </p:sp>
      <p:sp>
        <p:nvSpPr>
          <p:cNvPr id="6" name="TextBox 5">
            <a:extLst>
              <a:ext uri="{FF2B5EF4-FFF2-40B4-BE49-F238E27FC236}">
                <a16:creationId xmlns:a16="http://schemas.microsoft.com/office/drawing/2014/main" id="{395C1C6A-7819-C668-E9D7-20D591C9F515}"/>
              </a:ext>
            </a:extLst>
          </p:cNvPr>
          <p:cNvSpPr txBox="1"/>
          <p:nvPr/>
        </p:nvSpPr>
        <p:spPr>
          <a:xfrm>
            <a:off x="7282300" y="3073064"/>
            <a:ext cx="4535786" cy="1354217"/>
          </a:xfrm>
          <a:prstGeom prst="rect">
            <a:avLst/>
          </a:prstGeom>
          <a:noFill/>
        </p:spPr>
        <p:txBody>
          <a:bodyPr wrap="square" rtlCol="0">
            <a:spAutoFit/>
          </a:bodyPr>
          <a:lstStyle/>
          <a:p>
            <a:r>
              <a:rPr lang="en-GB" sz="3200"/>
              <a:t>You’ll open it with</a:t>
            </a:r>
          </a:p>
          <a:p>
            <a:r>
              <a:rPr lang="en-GB" sz="3200">
                <a:solidFill>
                  <a:srgbClr val="A747CD"/>
                </a:solidFill>
              </a:rPr>
              <a:t>Visual Studio </a:t>
            </a:r>
            <a:r>
              <a:rPr lang="en-GB" sz="3200" u="sng">
                <a:solidFill>
                  <a:srgbClr val="A747CD"/>
                </a:solidFill>
              </a:rPr>
              <a:t>Code</a:t>
            </a:r>
          </a:p>
          <a:p>
            <a:r>
              <a:rPr lang="en-GB"/>
              <a:t>(very good programming tool)</a:t>
            </a:r>
          </a:p>
        </p:txBody>
      </p:sp>
      <p:sp>
        <p:nvSpPr>
          <p:cNvPr id="7" name="TextBox 6">
            <a:extLst>
              <a:ext uri="{FF2B5EF4-FFF2-40B4-BE49-F238E27FC236}">
                <a16:creationId xmlns:a16="http://schemas.microsoft.com/office/drawing/2014/main" id="{05DCC254-1333-8EBA-4C1B-D9F6B547229E}"/>
              </a:ext>
            </a:extLst>
          </p:cNvPr>
          <p:cNvSpPr txBox="1"/>
          <p:nvPr/>
        </p:nvSpPr>
        <p:spPr>
          <a:xfrm>
            <a:off x="7282300" y="4791664"/>
            <a:ext cx="4535786" cy="892552"/>
          </a:xfrm>
          <a:prstGeom prst="rect">
            <a:avLst/>
          </a:prstGeom>
          <a:noFill/>
        </p:spPr>
        <p:txBody>
          <a:bodyPr wrap="square" rtlCol="0">
            <a:spAutoFit/>
          </a:bodyPr>
          <a:lstStyle/>
          <a:p>
            <a:r>
              <a:rPr lang="en-GB" sz="3200"/>
              <a:t>There are </a:t>
            </a:r>
            <a:r>
              <a:rPr lang="en-GB" sz="3200">
                <a:solidFill>
                  <a:schemeClr val="accent2"/>
                </a:solidFill>
              </a:rPr>
              <a:t>15 Tasks</a:t>
            </a:r>
          </a:p>
          <a:p>
            <a:r>
              <a:rPr lang="en-GB" sz="2000"/>
              <a:t>(there are 5 more </a:t>
            </a:r>
            <a:r>
              <a:rPr lang="en-GB" sz="2000">
                <a:solidFill>
                  <a:schemeClr val="accent1"/>
                </a:solidFill>
              </a:rPr>
              <a:t>bonus tasks</a:t>
            </a:r>
            <a:r>
              <a:rPr lang="en-GB" sz="2000"/>
              <a:t>)</a:t>
            </a:r>
            <a:endParaRPr lang="en-GB" sz="1200"/>
          </a:p>
        </p:txBody>
      </p:sp>
    </p:spTree>
    <p:extLst>
      <p:ext uri="{BB962C8B-B14F-4D97-AF65-F5344CB8AC3E}">
        <p14:creationId xmlns:p14="http://schemas.microsoft.com/office/powerpoint/2010/main" val="37115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DA9597E-ACB1-CD25-CC7E-AFABF57E1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95" t="15402" r="35133" b="29629"/>
          <a:stretch/>
        </p:blipFill>
        <p:spPr bwMode="auto">
          <a:xfrm>
            <a:off x="9111029" y="1174296"/>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erson taking a selfie&#10;&#10;Description automatically generated">
            <a:extLst>
              <a:ext uri="{FF2B5EF4-FFF2-40B4-BE49-F238E27FC236}">
                <a16:creationId xmlns:a16="http://schemas.microsoft.com/office/drawing/2014/main" id="{8E635427-1D70-3CB0-3634-B4AB25E95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11" y="1174296"/>
            <a:ext cx="2160000" cy="2160000"/>
          </a:xfrm>
          <a:prstGeom prst="rect">
            <a:avLst/>
          </a:prstGeom>
        </p:spPr>
      </p:pic>
      <p:sp>
        <p:nvSpPr>
          <p:cNvPr id="3" name="Rectangle 2">
            <a:extLst>
              <a:ext uri="{FF2B5EF4-FFF2-40B4-BE49-F238E27FC236}">
                <a16:creationId xmlns:a16="http://schemas.microsoft.com/office/drawing/2014/main" id="{9A4B9729-A72A-3ED3-3F73-FE068756FFB1}"/>
              </a:ext>
            </a:extLst>
          </p:cNvPr>
          <p:cNvSpPr/>
          <p:nvPr/>
        </p:nvSpPr>
        <p:spPr>
          <a:xfrm>
            <a:off x="3914775" y="0"/>
            <a:ext cx="10977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BDCCDA3-FD0F-9FAB-2A95-A7E2E311171A}"/>
              </a:ext>
            </a:extLst>
          </p:cNvPr>
          <p:cNvSpPr/>
          <p:nvPr/>
        </p:nvSpPr>
        <p:spPr>
          <a:xfrm>
            <a:off x="8086350" y="0"/>
            <a:ext cx="10977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text, clipart&#10;&#10;Description automatically generated">
            <a:extLst>
              <a:ext uri="{FF2B5EF4-FFF2-40B4-BE49-F238E27FC236}">
                <a16:creationId xmlns:a16="http://schemas.microsoft.com/office/drawing/2014/main" id="{C1231C3D-5B1E-D0C0-259A-DECC7D940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720" y="200868"/>
            <a:ext cx="2326947" cy="781256"/>
          </a:xfrm>
          <a:prstGeom prst="rect">
            <a:avLst/>
          </a:prstGeom>
        </p:spPr>
      </p:pic>
      <p:pic>
        <p:nvPicPr>
          <p:cNvPr id="13" name="Picture 12" descr="Logo&#10;&#10;Description automatically generated">
            <a:extLst>
              <a:ext uri="{FF2B5EF4-FFF2-40B4-BE49-F238E27FC236}">
                <a16:creationId xmlns:a16="http://schemas.microsoft.com/office/drawing/2014/main" id="{D6A45E7A-90ED-35D3-7E96-3F4CC65F10FD}"/>
              </a:ext>
            </a:extLst>
          </p:cNvPr>
          <p:cNvPicPr>
            <a:picLocks noChangeAspect="1"/>
          </p:cNvPicPr>
          <p:nvPr/>
        </p:nvPicPr>
        <p:blipFill rotWithShape="1">
          <a:blip r:embed="rId6">
            <a:extLst>
              <a:ext uri="{28A0092B-C50C-407E-A947-70E740481C1C}">
                <a14:useLocalDpi xmlns:a14="http://schemas.microsoft.com/office/drawing/2010/main" val="0"/>
              </a:ext>
            </a:extLst>
          </a:blip>
          <a:srcRect t="30935" b="28126"/>
          <a:stretch/>
        </p:blipFill>
        <p:spPr>
          <a:xfrm>
            <a:off x="5145616" y="206953"/>
            <a:ext cx="1900768" cy="777346"/>
          </a:xfrm>
          <a:prstGeom prst="rect">
            <a:avLst/>
          </a:prstGeom>
        </p:spPr>
      </p:pic>
      <p:pic>
        <p:nvPicPr>
          <p:cNvPr id="15" name="Picture 14" descr="A screenshot of a video game&#10;&#10;Description automatically generated with medium confidence">
            <a:extLst>
              <a:ext uri="{FF2B5EF4-FFF2-40B4-BE49-F238E27FC236}">
                <a16:creationId xmlns:a16="http://schemas.microsoft.com/office/drawing/2014/main" id="{04FD97C5-2862-0266-1057-E04823AB0A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0578" y="276018"/>
            <a:ext cx="2444444" cy="630956"/>
          </a:xfrm>
          <a:prstGeom prst="rect">
            <a:avLst/>
          </a:prstGeom>
        </p:spPr>
      </p:pic>
      <p:sp>
        <p:nvSpPr>
          <p:cNvPr id="21" name="TextBox 20">
            <a:extLst>
              <a:ext uri="{FF2B5EF4-FFF2-40B4-BE49-F238E27FC236}">
                <a16:creationId xmlns:a16="http://schemas.microsoft.com/office/drawing/2014/main" id="{34707056-26FD-3E9B-9ED4-561B254CFBE2}"/>
              </a:ext>
            </a:extLst>
          </p:cNvPr>
          <p:cNvSpPr txBox="1"/>
          <p:nvPr/>
        </p:nvSpPr>
        <p:spPr>
          <a:xfrm>
            <a:off x="10886" y="3429082"/>
            <a:ext cx="3914775" cy="461665"/>
          </a:xfrm>
          <a:prstGeom prst="rect">
            <a:avLst/>
          </a:prstGeom>
          <a:noFill/>
        </p:spPr>
        <p:txBody>
          <a:bodyPr wrap="square" lIns="91440" tIns="45720" rIns="91440" bIns="45720" rtlCol="0" anchor="ctr">
            <a:spAutoFit/>
          </a:bodyPr>
          <a:lstStyle/>
          <a:p>
            <a:pPr algn="ctr"/>
            <a:r>
              <a:rPr lang="en-GB" sz="2400" i="1"/>
              <a:t>Alia (CSE, 3)</a:t>
            </a:r>
          </a:p>
        </p:txBody>
      </p:sp>
      <p:sp>
        <p:nvSpPr>
          <p:cNvPr id="22" name="TextBox 21">
            <a:extLst>
              <a:ext uri="{FF2B5EF4-FFF2-40B4-BE49-F238E27FC236}">
                <a16:creationId xmlns:a16="http://schemas.microsoft.com/office/drawing/2014/main" id="{9946FCCF-5E4D-AF28-3345-8A5D195D1306}"/>
              </a:ext>
            </a:extLst>
          </p:cNvPr>
          <p:cNvSpPr txBox="1"/>
          <p:nvPr/>
        </p:nvSpPr>
        <p:spPr>
          <a:xfrm>
            <a:off x="4024548" y="3429000"/>
            <a:ext cx="4061801" cy="461665"/>
          </a:xfrm>
          <a:prstGeom prst="rect">
            <a:avLst/>
          </a:prstGeom>
          <a:noFill/>
        </p:spPr>
        <p:txBody>
          <a:bodyPr wrap="square" lIns="91440" tIns="45720" rIns="91440" bIns="45720" rtlCol="0" anchor="ctr">
            <a:spAutoFit/>
          </a:bodyPr>
          <a:lstStyle/>
          <a:p>
            <a:pPr algn="ctr"/>
            <a:r>
              <a:rPr lang="en-GB" sz="2400" i="1"/>
              <a:t>Alistair (DM, 3)</a:t>
            </a:r>
          </a:p>
        </p:txBody>
      </p:sp>
      <p:sp>
        <p:nvSpPr>
          <p:cNvPr id="23" name="TextBox 22">
            <a:extLst>
              <a:ext uri="{FF2B5EF4-FFF2-40B4-BE49-F238E27FC236}">
                <a16:creationId xmlns:a16="http://schemas.microsoft.com/office/drawing/2014/main" id="{7439CA71-3A56-C3B6-B3BD-A3281ABDDF34}"/>
              </a:ext>
            </a:extLst>
          </p:cNvPr>
          <p:cNvSpPr txBox="1"/>
          <p:nvPr/>
        </p:nvSpPr>
        <p:spPr>
          <a:xfrm>
            <a:off x="4024549" y="6335567"/>
            <a:ext cx="4061801" cy="461665"/>
          </a:xfrm>
          <a:prstGeom prst="rect">
            <a:avLst/>
          </a:prstGeom>
          <a:noFill/>
        </p:spPr>
        <p:txBody>
          <a:bodyPr wrap="square" lIns="91440" tIns="45720" rIns="91440" bIns="45720" rtlCol="0" anchor="ctr">
            <a:spAutoFit/>
          </a:bodyPr>
          <a:lstStyle/>
          <a:p>
            <a:pPr algn="ctr"/>
            <a:r>
              <a:rPr lang="en-GB" sz="2400" i="1"/>
              <a:t>Laura (DM, 4)</a:t>
            </a:r>
          </a:p>
        </p:txBody>
      </p:sp>
      <p:sp>
        <p:nvSpPr>
          <p:cNvPr id="24" name="TextBox 23">
            <a:extLst>
              <a:ext uri="{FF2B5EF4-FFF2-40B4-BE49-F238E27FC236}">
                <a16:creationId xmlns:a16="http://schemas.microsoft.com/office/drawing/2014/main" id="{762E8379-07A9-5C06-0FA1-99D1B894202D}"/>
              </a:ext>
            </a:extLst>
          </p:cNvPr>
          <p:cNvSpPr txBox="1"/>
          <p:nvPr/>
        </p:nvSpPr>
        <p:spPr>
          <a:xfrm>
            <a:off x="8196124" y="3429000"/>
            <a:ext cx="3995876" cy="461665"/>
          </a:xfrm>
          <a:prstGeom prst="rect">
            <a:avLst/>
          </a:prstGeom>
          <a:noFill/>
        </p:spPr>
        <p:txBody>
          <a:bodyPr wrap="square" lIns="91440" tIns="45720" rIns="91440" bIns="45720" rtlCol="0" anchor="ctr">
            <a:spAutoFit/>
          </a:bodyPr>
          <a:lstStyle/>
          <a:p>
            <a:pPr algn="ctr"/>
            <a:r>
              <a:rPr lang="en-GB" sz="2400" i="1"/>
              <a:t>Piotr (CS, 3)</a:t>
            </a:r>
          </a:p>
        </p:txBody>
      </p:sp>
      <p:sp>
        <p:nvSpPr>
          <p:cNvPr id="25" name="TextBox 24">
            <a:extLst>
              <a:ext uri="{FF2B5EF4-FFF2-40B4-BE49-F238E27FC236}">
                <a16:creationId xmlns:a16="http://schemas.microsoft.com/office/drawing/2014/main" id="{55BA1BF6-F5F1-942F-F05E-A44D7EFB81B3}"/>
              </a:ext>
            </a:extLst>
          </p:cNvPr>
          <p:cNvSpPr txBox="1"/>
          <p:nvPr/>
        </p:nvSpPr>
        <p:spPr>
          <a:xfrm>
            <a:off x="9132800" y="6335566"/>
            <a:ext cx="2160000" cy="461665"/>
          </a:xfrm>
          <a:prstGeom prst="rect">
            <a:avLst/>
          </a:prstGeom>
          <a:noFill/>
        </p:spPr>
        <p:txBody>
          <a:bodyPr wrap="square" lIns="91440" tIns="45720" rIns="91440" bIns="45720" rtlCol="0" anchor="ctr">
            <a:spAutoFit/>
          </a:bodyPr>
          <a:lstStyle/>
          <a:p>
            <a:pPr algn="ctr"/>
            <a:r>
              <a:rPr lang="en-GB" sz="2400" i="1"/>
              <a:t>Alfie (CS, 2)</a:t>
            </a:r>
          </a:p>
        </p:txBody>
      </p:sp>
      <p:pic>
        <p:nvPicPr>
          <p:cNvPr id="2" name="Picture 1" descr="A person smiling at the camera&#10;&#10;Description automatically generated">
            <a:extLst>
              <a:ext uri="{FF2B5EF4-FFF2-40B4-BE49-F238E27FC236}">
                <a16:creationId xmlns:a16="http://schemas.microsoft.com/office/drawing/2014/main" id="{0F99D2CB-5E89-7FA3-9DA6-E7656F295553}"/>
              </a:ext>
            </a:extLst>
          </p:cNvPr>
          <p:cNvPicPr>
            <a:picLocks noChangeAspect="1"/>
          </p:cNvPicPr>
          <p:nvPr/>
        </p:nvPicPr>
        <p:blipFill>
          <a:blip r:embed="rId8"/>
          <a:stretch>
            <a:fillRect/>
          </a:stretch>
        </p:blipFill>
        <p:spPr>
          <a:xfrm>
            <a:off x="9133114" y="4082142"/>
            <a:ext cx="2166258" cy="2155372"/>
          </a:xfrm>
          <a:prstGeom prst="rect">
            <a:avLst/>
          </a:prstGeom>
        </p:spPr>
      </p:pic>
      <p:sp>
        <p:nvSpPr>
          <p:cNvPr id="5" name="TextBox 4">
            <a:extLst>
              <a:ext uri="{FF2B5EF4-FFF2-40B4-BE49-F238E27FC236}">
                <a16:creationId xmlns:a16="http://schemas.microsoft.com/office/drawing/2014/main" id="{B3EB2C3D-9B7F-A6F6-809C-A2A1654179F4}"/>
              </a:ext>
            </a:extLst>
          </p:cNvPr>
          <p:cNvSpPr txBox="1"/>
          <p:nvPr/>
        </p:nvSpPr>
        <p:spPr>
          <a:xfrm>
            <a:off x="18605" y="6335567"/>
            <a:ext cx="3909401" cy="461665"/>
          </a:xfrm>
          <a:prstGeom prst="rect">
            <a:avLst/>
          </a:prstGeom>
          <a:noFill/>
        </p:spPr>
        <p:txBody>
          <a:bodyPr wrap="square" lIns="91440" tIns="45720" rIns="91440" bIns="45720" rtlCol="0" anchor="ctr">
            <a:spAutoFit/>
          </a:bodyPr>
          <a:lstStyle/>
          <a:p>
            <a:pPr algn="ctr"/>
            <a:r>
              <a:rPr lang="en-GB" sz="2400" i="1"/>
              <a:t>Edmund (CS, 3)</a:t>
            </a:r>
          </a:p>
        </p:txBody>
      </p:sp>
      <p:pic>
        <p:nvPicPr>
          <p:cNvPr id="8" name="Picture 7" descr="A person smiling at the camera&#10;&#10;Description automatically generated">
            <a:extLst>
              <a:ext uri="{FF2B5EF4-FFF2-40B4-BE49-F238E27FC236}">
                <a16:creationId xmlns:a16="http://schemas.microsoft.com/office/drawing/2014/main" id="{869B20D0-56E7-242E-DDC6-0EE9E4385451}"/>
              </a:ext>
            </a:extLst>
          </p:cNvPr>
          <p:cNvPicPr>
            <a:picLocks noChangeAspect="1"/>
          </p:cNvPicPr>
          <p:nvPr/>
        </p:nvPicPr>
        <p:blipFill>
          <a:blip r:embed="rId9"/>
          <a:stretch>
            <a:fillRect/>
          </a:stretch>
        </p:blipFill>
        <p:spPr>
          <a:xfrm>
            <a:off x="1012371" y="4085019"/>
            <a:ext cx="1926772" cy="2149619"/>
          </a:xfrm>
          <a:prstGeom prst="rect">
            <a:avLst/>
          </a:prstGeom>
        </p:spPr>
      </p:pic>
      <p:pic>
        <p:nvPicPr>
          <p:cNvPr id="9" name="Picture 8" descr="A person standing on a brick sidewalk&#10;&#10;Description automatically generated">
            <a:extLst>
              <a:ext uri="{FF2B5EF4-FFF2-40B4-BE49-F238E27FC236}">
                <a16:creationId xmlns:a16="http://schemas.microsoft.com/office/drawing/2014/main" id="{96407ACB-8781-6200-A5D9-CEF76A12FA1C}"/>
              </a:ext>
            </a:extLst>
          </p:cNvPr>
          <p:cNvPicPr>
            <a:picLocks noChangeAspect="1"/>
          </p:cNvPicPr>
          <p:nvPr/>
        </p:nvPicPr>
        <p:blipFill rotWithShape="1">
          <a:blip r:embed="rId10"/>
          <a:srcRect l="1039" t="16927" r="353" b="29167"/>
          <a:stretch/>
        </p:blipFill>
        <p:spPr>
          <a:xfrm>
            <a:off x="5142774" y="4022502"/>
            <a:ext cx="1919714" cy="2218141"/>
          </a:xfrm>
          <a:prstGeom prst="rect">
            <a:avLst/>
          </a:prstGeom>
        </p:spPr>
      </p:pic>
      <p:pic>
        <p:nvPicPr>
          <p:cNvPr id="4" name="Picture 3" descr="A person holding a rifle&#10;&#10;Description automatically generated">
            <a:extLst>
              <a:ext uri="{FF2B5EF4-FFF2-40B4-BE49-F238E27FC236}">
                <a16:creationId xmlns:a16="http://schemas.microsoft.com/office/drawing/2014/main" id="{B6F5FC35-F5D2-CA2E-EFFB-B4E8CF8D62FB}"/>
              </a:ext>
            </a:extLst>
          </p:cNvPr>
          <p:cNvPicPr>
            <a:picLocks noChangeAspect="1"/>
          </p:cNvPicPr>
          <p:nvPr/>
        </p:nvPicPr>
        <p:blipFill rotWithShape="1">
          <a:blip r:embed="rId11"/>
          <a:srcRect l="21294" t="22951" r="35310" b="37251"/>
          <a:stretch/>
        </p:blipFill>
        <p:spPr>
          <a:xfrm>
            <a:off x="5100034" y="1121358"/>
            <a:ext cx="1907857" cy="2289543"/>
          </a:xfrm>
          <a:prstGeom prst="rect">
            <a:avLst/>
          </a:prstGeom>
        </p:spPr>
      </p:pic>
    </p:spTree>
    <p:extLst>
      <p:ext uri="{BB962C8B-B14F-4D97-AF65-F5344CB8AC3E}">
        <p14:creationId xmlns:p14="http://schemas.microsoft.com/office/powerpoint/2010/main" val="4134658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BB84-A68B-C0B9-58D2-18381794C330}"/>
              </a:ext>
            </a:extLst>
          </p:cNvPr>
          <p:cNvSpPr>
            <a:spLocks noGrp="1"/>
          </p:cNvSpPr>
          <p:nvPr>
            <p:ph type="title"/>
          </p:nvPr>
        </p:nvSpPr>
        <p:spPr>
          <a:xfrm>
            <a:off x="1620000" y="0"/>
            <a:ext cx="8952000" cy="1325563"/>
          </a:xfrm>
        </p:spPr>
        <p:txBody>
          <a:bodyPr/>
          <a:lstStyle/>
          <a:p>
            <a:r>
              <a:rPr lang="en-GB"/>
              <a:t>Step 1. Install Python</a:t>
            </a:r>
          </a:p>
        </p:txBody>
      </p:sp>
      <p:grpSp>
        <p:nvGrpSpPr>
          <p:cNvPr id="6" name="Group 5">
            <a:extLst>
              <a:ext uri="{FF2B5EF4-FFF2-40B4-BE49-F238E27FC236}">
                <a16:creationId xmlns:a16="http://schemas.microsoft.com/office/drawing/2014/main" id="{DF7F8E69-8E8E-8C3E-0DC3-99F7E0825AD2}"/>
              </a:ext>
            </a:extLst>
          </p:cNvPr>
          <p:cNvGrpSpPr/>
          <p:nvPr/>
        </p:nvGrpSpPr>
        <p:grpSpPr>
          <a:xfrm>
            <a:off x="2333623" y="1702799"/>
            <a:ext cx="7524754" cy="1231106"/>
            <a:chOff x="2250541" y="1570007"/>
            <a:chExt cx="7524754" cy="1231106"/>
          </a:xfrm>
        </p:grpSpPr>
        <p:sp>
          <p:nvSpPr>
            <p:cNvPr id="4" name="TextBox 3">
              <a:extLst>
                <a:ext uri="{FF2B5EF4-FFF2-40B4-BE49-F238E27FC236}">
                  <a16:creationId xmlns:a16="http://schemas.microsoft.com/office/drawing/2014/main" id="{9BE4C517-B13C-B0E5-9219-89FDA26AB4BA}"/>
                </a:ext>
              </a:extLst>
            </p:cNvPr>
            <p:cNvSpPr txBox="1"/>
            <p:nvPr/>
          </p:nvSpPr>
          <p:spPr>
            <a:xfrm>
              <a:off x="2250541" y="1570007"/>
              <a:ext cx="7524754" cy="707886"/>
            </a:xfrm>
            <a:prstGeom prst="rect">
              <a:avLst/>
            </a:prstGeom>
            <a:noFill/>
          </p:spPr>
          <p:txBody>
            <a:bodyPr wrap="square">
              <a:spAutoFit/>
            </a:bodyPr>
            <a:lstStyle/>
            <a:p>
              <a:pPr algn="ctr"/>
              <a:r>
                <a:rPr lang="en-GB" sz="4000" b="1">
                  <a:solidFill>
                    <a:schemeClr val="accent6"/>
                  </a:solidFill>
                  <a:latin typeface="+mj-lt"/>
                </a:rPr>
                <a:t>python.org/downloads</a:t>
              </a:r>
            </a:p>
          </p:txBody>
        </p:sp>
        <p:sp>
          <p:nvSpPr>
            <p:cNvPr id="5" name="TextBox 4">
              <a:extLst>
                <a:ext uri="{FF2B5EF4-FFF2-40B4-BE49-F238E27FC236}">
                  <a16:creationId xmlns:a16="http://schemas.microsoft.com/office/drawing/2014/main" id="{814B5198-9CE2-037B-8B68-B1BF064BD43A}"/>
                </a:ext>
              </a:extLst>
            </p:cNvPr>
            <p:cNvSpPr txBox="1"/>
            <p:nvPr/>
          </p:nvSpPr>
          <p:spPr>
            <a:xfrm>
              <a:off x="3356579" y="2277893"/>
              <a:ext cx="5312673" cy="523220"/>
            </a:xfrm>
            <a:prstGeom prst="rect">
              <a:avLst/>
            </a:prstGeom>
            <a:noFill/>
          </p:spPr>
          <p:txBody>
            <a:bodyPr wrap="none" rtlCol="0">
              <a:spAutoFit/>
            </a:bodyPr>
            <a:lstStyle/>
            <a:p>
              <a:r>
                <a:rPr lang="en-GB" sz="2800"/>
                <a:t>Install the latest version (3.10.7)</a:t>
              </a:r>
            </a:p>
          </p:txBody>
        </p:sp>
      </p:grpSp>
      <p:pic>
        <p:nvPicPr>
          <p:cNvPr id="8" name="Picture 7">
            <a:extLst>
              <a:ext uri="{FF2B5EF4-FFF2-40B4-BE49-F238E27FC236}">
                <a16:creationId xmlns:a16="http://schemas.microsoft.com/office/drawing/2014/main" id="{2A2D2FDD-095B-CA00-14C5-1CC1652248C1}"/>
              </a:ext>
            </a:extLst>
          </p:cNvPr>
          <p:cNvPicPr>
            <a:picLocks noChangeAspect="1"/>
          </p:cNvPicPr>
          <p:nvPr/>
        </p:nvPicPr>
        <p:blipFill rotWithShape="1">
          <a:blip r:embed="rId2"/>
          <a:srcRect t="72568" r="26027"/>
          <a:stretch/>
        </p:blipFill>
        <p:spPr>
          <a:xfrm>
            <a:off x="1831951" y="3723019"/>
            <a:ext cx="8528091" cy="1993515"/>
          </a:xfrm>
          <a:prstGeom prst="rect">
            <a:avLst/>
          </a:prstGeom>
        </p:spPr>
      </p:pic>
      <p:sp>
        <p:nvSpPr>
          <p:cNvPr id="9" name="Oval 8">
            <a:extLst>
              <a:ext uri="{FF2B5EF4-FFF2-40B4-BE49-F238E27FC236}">
                <a16:creationId xmlns:a16="http://schemas.microsoft.com/office/drawing/2014/main" id="{0FECCFE5-A7E1-C8BD-D775-ED0604C2C65C}"/>
              </a:ext>
            </a:extLst>
          </p:cNvPr>
          <p:cNvSpPr/>
          <p:nvPr/>
        </p:nvSpPr>
        <p:spPr>
          <a:xfrm>
            <a:off x="4610101" y="4715808"/>
            <a:ext cx="3629025" cy="661193"/>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8872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BB84-A68B-C0B9-58D2-18381794C330}"/>
              </a:ext>
            </a:extLst>
          </p:cNvPr>
          <p:cNvSpPr>
            <a:spLocks noGrp="1"/>
          </p:cNvSpPr>
          <p:nvPr>
            <p:ph type="title"/>
          </p:nvPr>
        </p:nvSpPr>
        <p:spPr>
          <a:xfrm>
            <a:off x="-90535" y="0"/>
            <a:ext cx="12282535" cy="1325563"/>
          </a:xfrm>
        </p:spPr>
        <p:txBody>
          <a:bodyPr>
            <a:normAutofit/>
          </a:bodyPr>
          <a:lstStyle/>
          <a:p>
            <a:r>
              <a:rPr lang="en-GB" sz="4000"/>
              <a:t>Step 2. Install Visual Studio Code</a:t>
            </a:r>
          </a:p>
        </p:txBody>
      </p:sp>
      <p:grpSp>
        <p:nvGrpSpPr>
          <p:cNvPr id="6" name="Group 5">
            <a:extLst>
              <a:ext uri="{FF2B5EF4-FFF2-40B4-BE49-F238E27FC236}">
                <a16:creationId xmlns:a16="http://schemas.microsoft.com/office/drawing/2014/main" id="{DF7F8E69-8E8E-8C3E-0DC3-99F7E0825AD2}"/>
              </a:ext>
            </a:extLst>
          </p:cNvPr>
          <p:cNvGrpSpPr/>
          <p:nvPr/>
        </p:nvGrpSpPr>
        <p:grpSpPr>
          <a:xfrm>
            <a:off x="5220046" y="1941115"/>
            <a:ext cx="6612595" cy="1231106"/>
            <a:chOff x="2250541" y="1570007"/>
            <a:chExt cx="7524754" cy="1231106"/>
          </a:xfrm>
        </p:grpSpPr>
        <p:sp>
          <p:nvSpPr>
            <p:cNvPr id="4" name="TextBox 3">
              <a:extLst>
                <a:ext uri="{FF2B5EF4-FFF2-40B4-BE49-F238E27FC236}">
                  <a16:creationId xmlns:a16="http://schemas.microsoft.com/office/drawing/2014/main" id="{9BE4C517-B13C-B0E5-9219-89FDA26AB4BA}"/>
                </a:ext>
              </a:extLst>
            </p:cNvPr>
            <p:cNvSpPr txBox="1"/>
            <p:nvPr/>
          </p:nvSpPr>
          <p:spPr>
            <a:xfrm>
              <a:off x="2250541" y="1570007"/>
              <a:ext cx="7524754" cy="707886"/>
            </a:xfrm>
            <a:prstGeom prst="rect">
              <a:avLst/>
            </a:prstGeom>
            <a:noFill/>
          </p:spPr>
          <p:txBody>
            <a:bodyPr wrap="square">
              <a:spAutoFit/>
            </a:bodyPr>
            <a:lstStyle/>
            <a:p>
              <a:r>
                <a:rPr lang="en-GB" sz="4000" b="1">
                  <a:solidFill>
                    <a:srgbClr val="A747CD"/>
                  </a:solidFill>
                  <a:latin typeface="+mj-lt"/>
                </a:rPr>
                <a:t>code.visualstudio.com</a:t>
              </a:r>
            </a:p>
          </p:txBody>
        </p:sp>
        <p:sp>
          <p:nvSpPr>
            <p:cNvPr id="5" name="TextBox 4">
              <a:extLst>
                <a:ext uri="{FF2B5EF4-FFF2-40B4-BE49-F238E27FC236}">
                  <a16:creationId xmlns:a16="http://schemas.microsoft.com/office/drawing/2014/main" id="{814B5198-9CE2-037B-8B68-B1BF064BD43A}"/>
                </a:ext>
              </a:extLst>
            </p:cNvPr>
            <p:cNvSpPr txBox="1"/>
            <p:nvPr/>
          </p:nvSpPr>
          <p:spPr>
            <a:xfrm>
              <a:off x="2250541" y="2277893"/>
              <a:ext cx="4541106" cy="523220"/>
            </a:xfrm>
            <a:prstGeom prst="rect">
              <a:avLst/>
            </a:prstGeom>
            <a:noFill/>
          </p:spPr>
          <p:txBody>
            <a:bodyPr wrap="square" rtlCol="0">
              <a:spAutoFit/>
            </a:bodyPr>
            <a:lstStyle/>
            <a:p>
              <a:r>
                <a:rPr lang="en-GB" sz="2800"/>
                <a:t>Install the latest version</a:t>
              </a:r>
            </a:p>
          </p:txBody>
        </p:sp>
      </p:grpSp>
      <p:pic>
        <p:nvPicPr>
          <p:cNvPr id="7" name="Picture 6">
            <a:extLst>
              <a:ext uri="{FF2B5EF4-FFF2-40B4-BE49-F238E27FC236}">
                <a16:creationId xmlns:a16="http://schemas.microsoft.com/office/drawing/2014/main" id="{77449418-0A3A-E88B-5A52-6212860EB742}"/>
              </a:ext>
            </a:extLst>
          </p:cNvPr>
          <p:cNvPicPr>
            <a:picLocks noChangeAspect="1"/>
          </p:cNvPicPr>
          <p:nvPr/>
        </p:nvPicPr>
        <p:blipFill>
          <a:blip r:embed="rId2"/>
          <a:stretch>
            <a:fillRect/>
          </a:stretch>
        </p:blipFill>
        <p:spPr>
          <a:xfrm>
            <a:off x="504825" y="1325563"/>
            <a:ext cx="4355864" cy="5046662"/>
          </a:xfrm>
          <a:prstGeom prst="rect">
            <a:avLst/>
          </a:prstGeom>
        </p:spPr>
      </p:pic>
      <p:sp>
        <p:nvSpPr>
          <p:cNvPr id="8" name="TextBox 7">
            <a:extLst>
              <a:ext uri="{FF2B5EF4-FFF2-40B4-BE49-F238E27FC236}">
                <a16:creationId xmlns:a16="http://schemas.microsoft.com/office/drawing/2014/main" id="{F1CB0893-8EF5-534C-B63A-4B1B5BD89735}"/>
              </a:ext>
            </a:extLst>
          </p:cNvPr>
          <p:cNvSpPr txBox="1"/>
          <p:nvPr/>
        </p:nvSpPr>
        <p:spPr>
          <a:xfrm>
            <a:off x="5220046" y="4301332"/>
            <a:ext cx="6467129" cy="923330"/>
          </a:xfrm>
          <a:prstGeom prst="rect">
            <a:avLst/>
          </a:prstGeom>
          <a:noFill/>
        </p:spPr>
        <p:txBody>
          <a:bodyPr wrap="square" rtlCol="0">
            <a:spAutoFit/>
          </a:bodyPr>
          <a:lstStyle/>
          <a:p>
            <a:r>
              <a:rPr lang="en-GB" sz="3600"/>
              <a:t>Get the </a:t>
            </a:r>
            <a:r>
              <a:rPr lang="en-GB" sz="3600">
                <a:solidFill>
                  <a:schemeClr val="accent6"/>
                </a:solidFill>
              </a:rPr>
              <a:t>Python </a:t>
            </a:r>
            <a:r>
              <a:rPr lang="en-GB" sz="3600"/>
              <a:t>Extension Pack</a:t>
            </a:r>
          </a:p>
          <a:p>
            <a:r>
              <a:rPr lang="en-GB"/>
              <a:t>(this also gets recommended when opening the notebook)</a:t>
            </a:r>
          </a:p>
        </p:txBody>
      </p:sp>
    </p:spTree>
    <p:extLst>
      <p:ext uri="{BB962C8B-B14F-4D97-AF65-F5344CB8AC3E}">
        <p14:creationId xmlns:p14="http://schemas.microsoft.com/office/powerpoint/2010/main" val="1997175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BB84-A68B-C0B9-58D2-18381794C330}"/>
              </a:ext>
            </a:extLst>
          </p:cNvPr>
          <p:cNvSpPr>
            <a:spLocks noGrp="1"/>
          </p:cNvSpPr>
          <p:nvPr>
            <p:ph type="title"/>
          </p:nvPr>
        </p:nvSpPr>
        <p:spPr>
          <a:xfrm>
            <a:off x="-90535" y="0"/>
            <a:ext cx="12282535" cy="1325563"/>
          </a:xfrm>
        </p:spPr>
        <p:txBody>
          <a:bodyPr>
            <a:normAutofit/>
          </a:bodyPr>
          <a:lstStyle/>
          <a:p>
            <a:r>
              <a:rPr lang="en-GB" sz="4000"/>
              <a:t>Step 3. Open The Notebook!</a:t>
            </a:r>
          </a:p>
        </p:txBody>
      </p:sp>
      <p:sp>
        <p:nvSpPr>
          <p:cNvPr id="9" name="TextBox 8">
            <a:extLst>
              <a:ext uri="{FF2B5EF4-FFF2-40B4-BE49-F238E27FC236}">
                <a16:creationId xmlns:a16="http://schemas.microsoft.com/office/drawing/2014/main" id="{243B8F3D-D411-838D-4424-9EDB192FE721}"/>
              </a:ext>
            </a:extLst>
          </p:cNvPr>
          <p:cNvSpPr txBox="1"/>
          <p:nvPr/>
        </p:nvSpPr>
        <p:spPr>
          <a:xfrm>
            <a:off x="2034248" y="1325563"/>
            <a:ext cx="8032968" cy="1015663"/>
          </a:xfrm>
          <a:prstGeom prst="rect">
            <a:avLst/>
          </a:prstGeom>
          <a:noFill/>
        </p:spPr>
        <p:txBody>
          <a:bodyPr wrap="none" rtlCol="0">
            <a:spAutoFit/>
          </a:bodyPr>
          <a:lstStyle/>
          <a:p>
            <a:pPr algn="ctr"/>
            <a:r>
              <a:rPr lang="en-GB" sz="6000" b="1">
                <a:solidFill>
                  <a:schemeClr val="accent3"/>
                </a:solidFill>
                <a:latin typeface="+mj-lt"/>
              </a:rPr>
              <a:t>go.uwcs.uk/python</a:t>
            </a:r>
          </a:p>
        </p:txBody>
      </p:sp>
      <p:pic>
        <p:nvPicPr>
          <p:cNvPr id="11" name="Picture 10">
            <a:extLst>
              <a:ext uri="{FF2B5EF4-FFF2-40B4-BE49-F238E27FC236}">
                <a16:creationId xmlns:a16="http://schemas.microsoft.com/office/drawing/2014/main" id="{088632DD-DD0D-EA67-FF86-1468FF5C75DB}"/>
              </a:ext>
            </a:extLst>
          </p:cNvPr>
          <p:cNvPicPr>
            <a:picLocks noChangeAspect="1"/>
          </p:cNvPicPr>
          <p:nvPr/>
        </p:nvPicPr>
        <p:blipFill>
          <a:blip r:embed="rId2"/>
          <a:stretch>
            <a:fillRect/>
          </a:stretch>
        </p:blipFill>
        <p:spPr>
          <a:xfrm>
            <a:off x="3220604" y="2562765"/>
            <a:ext cx="5660256" cy="3908019"/>
          </a:xfrm>
          <a:prstGeom prst="rect">
            <a:avLst/>
          </a:prstGeom>
        </p:spPr>
      </p:pic>
    </p:spTree>
    <p:extLst>
      <p:ext uri="{BB962C8B-B14F-4D97-AF65-F5344CB8AC3E}">
        <p14:creationId xmlns:p14="http://schemas.microsoft.com/office/powerpoint/2010/main" val="2819437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9EDE-D47C-A732-4DDC-D7067A528C5E}"/>
              </a:ext>
            </a:extLst>
          </p:cNvPr>
          <p:cNvSpPr>
            <a:spLocks noGrp="1"/>
          </p:cNvSpPr>
          <p:nvPr>
            <p:ph type="title"/>
          </p:nvPr>
        </p:nvSpPr>
        <p:spPr>
          <a:xfrm>
            <a:off x="0" y="0"/>
            <a:ext cx="12192000" cy="1325563"/>
          </a:xfrm>
        </p:spPr>
        <p:txBody>
          <a:bodyPr/>
          <a:lstStyle/>
          <a:p>
            <a:r>
              <a:rPr lang="en-GB"/>
              <a:t>Questions for later?</a:t>
            </a:r>
          </a:p>
        </p:txBody>
      </p:sp>
      <p:pic>
        <p:nvPicPr>
          <p:cNvPr id="1026" name="Picture 2">
            <a:extLst>
              <a:ext uri="{FF2B5EF4-FFF2-40B4-BE49-F238E27FC236}">
                <a16:creationId xmlns:a16="http://schemas.microsoft.com/office/drawing/2014/main" id="{A8609C4F-4494-1C91-9960-0C4082C6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319212"/>
            <a:ext cx="4219576" cy="42195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6924FBD-F474-E035-9CB8-4E35C5C0BD02}"/>
              </a:ext>
            </a:extLst>
          </p:cNvPr>
          <p:cNvGrpSpPr/>
          <p:nvPr/>
        </p:nvGrpSpPr>
        <p:grpSpPr>
          <a:xfrm>
            <a:off x="5595677" y="1748458"/>
            <a:ext cx="5739073" cy="3367435"/>
            <a:chOff x="5314043" y="1748458"/>
            <a:chExt cx="5739073" cy="3367435"/>
          </a:xfrm>
        </p:grpSpPr>
        <p:sp>
          <p:nvSpPr>
            <p:cNvPr id="3" name="TextBox 2">
              <a:extLst>
                <a:ext uri="{FF2B5EF4-FFF2-40B4-BE49-F238E27FC236}">
                  <a16:creationId xmlns:a16="http://schemas.microsoft.com/office/drawing/2014/main" id="{A143898A-DD04-408F-DED8-E1B76CA91A7D}"/>
                </a:ext>
              </a:extLst>
            </p:cNvPr>
            <p:cNvSpPr txBox="1"/>
            <p:nvPr/>
          </p:nvSpPr>
          <p:spPr>
            <a:xfrm>
              <a:off x="5314043" y="1748458"/>
              <a:ext cx="5739072" cy="707886"/>
            </a:xfrm>
            <a:prstGeom prst="rect">
              <a:avLst/>
            </a:prstGeom>
            <a:noFill/>
          </p:spPr>
          <p:txBody>
            <a:bodyPr wrap="none" rtlCol="0">
              <a:spAutoFit/>
            </a:bodyPr>
            <a:lstStyle/>
            <a:p>
              <a:r>
                <a:rPr lang="en-GB" sz="4000"/>
                <a:t>Scan to join our </a:t>
              </a:r>
              <a:r>
                <a:rPr lang="en-GB" sz="4000" b="1">
                  <a:solidFill>
                    <a:schemeClr val="accent3"/>
                  </a:solidFill>
                </a:rPr>
                <a:t>Discord</a:t>
              </a:r>
              <a:r>
                <a:rPr lang="en-GB" sz="4000"/>
                <a:t> </a:t>
              </a:r>
            </a:p>
          </p:txBody>
        </p:sp>
        <p:sp>
          <p:nvSpPr>
            <p:cNvPr id="4" name="TextBox 3">
              <a:extLst>
                <a:ext uri="{FF2B5EF4-FFF2-40B4-BE49-F238E27FC236}">
                  <a16:creationId xmlns:a16="http://schemas.microsoft.com/office/drawing/2014/main" id="{4447D197-8B3E-7F0C-156B-24433209785E}"/>
                </a:ext>
              </a:extLst>
            </p:cNvPr>
            <p:cNvSpPr txBox="1"/>
            <p:nvPr/>
          </p:nvSpPr>
          <p:spPr>
            <a:xfrm>
              <a:off x="5314043" y="3109010"/>
              <a:ext cx="5739072" cy="707886"/>
            </a:xfrm>
            <a:prstGeom prst="rect">
              <a:avLst/>
            </a:prstGeom>
            <a:noFill/>
          </p:spPr>
          <p:txBody>
            <a:bodyPr wrap="square" rtlCol="0">
              <a:spAutoFit/>
            </a:bodyPr>
            <a:lstStyle/>
            <a:p>
              <a:r>
                <a:rPr lang="en-GB" sz="4000"/>
                <a:t>Ask things in </a:t>
              </a:r>
              <a:r>
                <a:rPr lang="en-GB" sz="4000">
                  <a:solidFill>
                    <a:schemeClr val="accent6"/>
                  </a:solidFill>
                  <a:latin typeface="+mj-lt"/>
                </a:rPr>
                <a:t>#python</a:t>
              </a:r>
            </a:p>
          </p:txBody>
        </p:sp>
        <p:sp>
          <p:nvSpPr>
            <p:cNvPr id="5" name="TextBox 4">
              <a:extLst>
                <a:ext uri="{FF2B5EF4-FFF2-40B4-BE49-F238E27FC236}">
                  <a16:creationId xmlns:a16="http://schemas.microsoft.com/office/drawing/2014/main" id="{FEC5D156-0224-C45C-2561-7841E5CD655B}"/>
                </a:ext>
              </a:extLst>
            </p:cNvPr>
            <p:cNvSpPr txBox="1"/>
            <p:nvPr/>
          </p:nvSpPr>
          <p:spPr>
            <a:xfrm>
              <a:off x="5314044" y="4469562"/>
              <a:ext cx="5739072" cy="646331"/>
            </a:xfrm>
            <a:prstGeom prst="rect">
              <a:avLst/>
            </a:prstGeom>
            <a:noFill/>
          </p:spPr>
          <p:txBody>
            <a:bodyPr wrap="square" rtlCol="0">
              <a:spAutoFit/>
            </a:bodyPr>
            <a:lstStyle/>
            <a:p>
              <a:r>
                <a:rPr lang="en-GB" sz="3600"/>
                <a:t>We’ll do our best to answer</a:t>
              </a:r>
              <a:endParaRPr lang="en-GB" sz="3600">
                <a:solidFill>
                  <a:schemeClr val="accent6"/>
                </a:solidFill>
                <a:latin typeface="+mj-lt"/>
              </a:endParaRPr>
            </a:p>
          </p:txBody>
        </p:sp>
      </p:grpSp>
      <p:pic>
        <p:nvPicPr>
          <p:cNvPr id="8" name="Picture 7" descr="A picture containing text, clipart&#10;&#10;Description automatically generated">
            <a:extLst>
              <a:ext uri="{FF2B5EF4-FFF2-40B4-BE49-F238E27FC236}">
                <a16:creationId xmlns:a16="http://schemas.microsoft.com/office/drawing/2014/main" id="{4859A438-2F4A-5999-F6E9-553E50D34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588" y="5820632"/>
            <a:ext cx="2488823" cy="835604"/>
          </a:xfrm>
          <a:prstGeom prst="rect">
            <a:avLst/>
          </a:prstGeom>
        </p:spPr>
      </p:pic>
    </p:spTree>
    <p:extLst>
      <p:ext uri="{BB962C8B-B14F-4D97-AF65-F5344CB8AC3E}">
        <p14:creationId xmlns:p14="http://schemas.microsoft.com/office/powerpoint/2010/main" val="2145192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C6AF-C6C8-40AA-D5CF-D3EDB8312D7C}"/>
              </a:ext>
            </a:extLst>
          </p:cNvPr>
          <p:cNvSpPr>
            <a:spLocks noGrp="1"/>
          </p:cNvSpPr>
          <p:nvPr>
            <p:ph type="ctrTitle"/>
          </p:nvPr>
        </p:nvSpPr>
        <p:spPr>
          <a:xfrm>
            <a:off x="0" y="3871380"/>
            <a:ext cx="12192000" cy="1236899"/>
          </a:xfrm>
        </p:spPr>
        <p:txBody>
          <a:bodyPr/>
          <a:lstStyle/>
          <a:p>
            <a:r>
              <a:rPr lang="en-GB"/>
              <a:t>Week 1 Workshop</a:t>
            </a:r>
          </a:p>
        </p:txBody>
      </p:sp>
    </p:spTree>
    <p:extLst>
      <p:ext uri="{BB962C8B-B14F-4D97-AF65-F5344CB8AC3E}">
        <p14:creationId xmlns:p14="http://schemas.microsoft.com/office/powerpoint/2010/main" val="301093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667A0-C663-7240-6680-0A6B12ED69B3}"/>
              </a:ext>
            </a:extLst>
          </p:cNvPr>
          <p:cNvSpPr txBox="1"/>
          <p:nvPr/>
        </p:nvSpPr>
        <p:spPr>
          <a:xfrm>
            <a:off x="1037303" y="4870294"/>
            <a:ext cx="10117394" cy="1815882"/>
          </a:xfrm>
          <a:prstGeom prst="rect">
            <a:avLst/>
          </a:prstGeom>
          <a:noFill/>
        </p:spPr>
        <p:txBody>
          <a:bodyPr wrap="square" rtlCol="0">
            <a:spAutoFit/>
          </a:bodyPr>
          <a:lstStyle/>
          <a:p>
            <a:pPr algn="ctr"/>
            <a:r>
              <a:rPr lang="en-GB" sz="3200">
                <a:latin typeface="Montserrat SemiBold" pitchFamily="2" charset="0"/>
              </a:rPr>
              <a:t>Courses   Industry Talks   Student Talks   Challenges   Workshops   CTFs   Tech Services   Gaming   </a:t>
            </a:r>
            <a:r>
              <a:rPr lang="en-GB" sz="4400" b="1" i="1">
                <a:solidFill>
                  <a:schemeClr val="accent2"/>
                </a:solidFill>
                <a:latin typeface="Montserrat Black" pitchFamily="2" charset="0"/>
              </a:rPr>
              <a:t>uwcs.co.uk</a:t>
            </a:r>
            <a:r>
              <a:rPr lang="en-GB" sz="3200">
                <a:latin typeface="Montserrat SemiBold" pitchFamily="2" charset="0"/>
              </a:rPr>
              <a:t>    Socials</a:t>
            </a:r>
          </a:p>
        </p:txBody>
      </p:sp>
    </p:spTree>
    <p:extLst>
      <p:ext uri="{BB962C8B-B14F-4D97-AF65-F5344CB8AC3E}">
        <p14:creationId xmlns:p14="http://schemas.microsoft.com/office/powerpoint/2010/main" val="3770777825"/>
      </p:ext>
    </p:extLst>
  </p:cSld>
  <p:clrMapOvr>
    <a:masterClrMapping/>
  </p:clrMapOvr>
  <mc:AlternateContent xmlns:mc="http://schemas.openxmlformats.org/markup-compatibility/2006">
    <mc:Choice xmlns:p14="http://schemas.microsoft.com/office/powerpoint/2010/main" Requires="p14">
      <p:transition spd="slow" p14:dur="30000" advTm="30000"/>
    </mc:Choice>
    <mc:Fallback>
      <p:transition spd="slow" advTm="3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background with white text&#10;&#10;Description automatically generated">
            <a:extLst>
              <a:ext uri="{FF2B5EF4-FFF2-40B4-BE49-F238E27FC236}">
                <a16:creationId xmlns:a16="http://schemas.microsoft.com/office/drawing/2014/main" id="{48987128-29E2-7FF6-91A6-1EF240E28024}"/>
              </a:ext>
            </a:extLst>
          </p:cNvPr>
          <p:cNvPicPr>
            <a:picLocks noChangeAspect="1"/>
          </p:cNvPicPr>
          <p:nvPr/>
        </p:nvPicPr>
        <p:blipFill>
          <a:blip r:embed="rId2"/>
          <a:stretch>
            <a:fillRect/>
          </a:stretch>
        </p:blipFill>
        <p:spPr>
          <a:xfrm>
            <a:off x="2148" y="-4158"/>
            <a:ext cx="12187704" cy="6866315"/>
          </a:xfrm>
          <a:prstGeom prst="rect">
            <a:avLst/>
          </a:prstGeom>
        </p:spPr>
      </p:pic>
    </p:spTree>
    <p:extLst>
      <p:ext uri="{BB962C8B-B14F-4D97-AF65-F5344CB8AC3E}">
        <p14:creationId xmlns:p14="http://schemas.microsoft.com/office/powerpoint/2010/main" val="314753386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F562DD4-F4B0-EA34-C36C-38EC51E3C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55968"/>
          </a:xfrm>
          <a:prstGeom prst="rect">
            <a:avLst/>
          </a:prstGeom>
        </p:spPr>
      </p:pic>
    </p:spTree>
    <p:extLst>
      <p:ext uri="{BB962C8B-B14F-4D97-AF65-F5344CB8AC3E}">
        <p14:creationId xmlns:p14="http://schemas.microsoft.com/office/powerpoint/2010/main" val="4254702900"/>
      </p:ext>
    </p:extLst>
  </p:cSld>
  <p:clrMapOvr>
    <a:masterClrMapping/>
  </p:clrMapOvr>
  <mc:AlternateContent xmlns:mc="http://schemas.openxmlformats.org/markup-compatibility/2006">
    <mc:Choice xmlns:p14="http://schemas.microsoft.com/office/powerpoint/2010/main" Requires="p14">
      <p:transition spd="slow" p14:dur="41000" advTm="30000"/>
    </mc:Choice>
    <mc:Fallback>
      <p:transition spd="slow" advTm="30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28b10071-6a77-4155-be29-cc706e260751"/>
</p:tagLst>
</file>

<file path=ppt/theme/theme1.xml><?xml version="1.0" encoding="utf-8"?>
<a:theme xmlns:a="http://schemas.openxmlformats.org/drawingml/2006/main" name="Office Theme">
  <a:themeElements>
    <a:clrScheme name="xSoc Python">
      <a:dk1>
        <a:srgbClr val="0C0C0C"/>
      </a:dk1>
      <a:lt1>
        <a:sysClr val="window" lastClr="FFFFFF"/>
      </a:lt1>
      <a:dk2>
        <a:srgbClr val="202020"/>
      </a:dk2>
      <a:lt2>
        <a:srgbClr val="D8D8D8"/>
      </a:lt2>
      <a:accent1>
        <a:srgbClr val="EB5757"/>
      </a:accent1>
      <a:accent2>
        <a:srgbClr val="27AE60"/>
      </a:accent2>
      <a:accent3>
        <a:srgbClr val="2F80ED"/>
      </a:accent3>
      <a:accent4>
        <a:srgbClr val="FFFFFF"/>
      </a:accent4>
      <a:accent5>
        <a:srgbClr val="FFC000"/>
      </a:accent5>
      <a:accent6>
        <a:srgbClr val="70AD47"/>
      </a:accent6>
      <a:hlink>
        <a:srgbClr val="0563C1"/>
      </a:hlink>
      <a:folHlink>
        <a:srgbClr val="954F72"/>
      </a:folHlink>
    </a:clrScheme>
    <a:fontScheme name="xSoc">
      <a:majorFont>
        <a:latin typeface="JetBrains Mono Bol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UWCS 22/23">
      <a:dk1>
        <a:sysClr val="windowText" lastClr="000000"/>
      </a:dk1>
      <a:lt1>
        <a:sysClr val="window" lastClr="FFFFFF"/>
      </a:lt1>
      <a:dk2>
        <a:srgbClr val="222528"/>
      </a:dk2>
      <a:lt2>
        <a:srgbClr val="FFFFFF"/>
      </a:lt2>
      <a:accent1>
        <a:srgbClr val="3A7DFF"/>
      </a:accent1>
      <a:accent2>
        <a:srgbClr val="FFC700"/>
      </a:accent2>
      <a:accent3>
        <a:srgbClr val="EE4F4F"/>
      </a:accent3>
      <a:accent4>
        <a:srgbClr val="B53DFF"/>
      </a:accent4>
      <a:accent5>
        <a:srgbClr val="3D53FF"/>
      </a:accent5>
      <a:accent6>
        <a:srgbClr val="24D09D"/>
      </a:accent6>
      <a:hlink>
        <a:srgbClr val="0563C1"/>
      </a:hlink>
      <a:folHlink>
        <a:srgbClr val="954F72"/>
      </a:folHlink>
    </a:clrScheme>
    <a:fontScheme name="UWCS 1">
      <a:majorFont>
        <a:latin typeface="Montserrat"/>
        <a:ea typeface=""/>
        <a:cs typeface=""/>
      </a:majorFont>
      <a:minorFont>
        <a:latin typeface="Mul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0d911f-7d4d-4434-80fa-9f6a69854c86">
      <Terms xmlns="http://schemas.microsoft.com/office/infopath/2007/PartnerControls"/>
    </lcf76f155ced4ddcb4097134ff3c332f>
    <TaxCatchAll xmlns="1269b3ac-349a-472e-a69c-42d417b616bc" xsi:nil="true"/>
    <SharedWithUsers xmlns="1269b3ac-349a-472e-a69c-42d417b616bc">
      <UserInfo>
        <DisplayName>GOODMAN, EDMUND (UG)</DisplayName>
        <AccountId>55</AccountId>
        <AccountType/>
      </UserInfo>
      <UserInfo>
        <DisplayName>ZYCHLINSKI, PIOTR (UG)</DisplayName>
        <AccountId>37</AccountId>
        <AccountType/>
      </UserInfo>
      <UserInfo>
        <DisplayName>SMITH, ALFIE-JOE (UG)</DisplayName>
        <AccountId>77</AccountId>
        <AccountType/>
      </UserInfo>
      <UserInfo>
        <DisplayName>HARKINS, LAURA (UG)</DisplayName>
        <AccountId>78</AccountId>
        <AccountType/>
      </UserInfo>
      <UserInfo>
        <DisplayName>RYAN, ALISTAIR (UG)</DisplayName>
        <AccountId>41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C9500E7871AC4EB2155E4D0504F219" ma:contentTypeVersion="16" ma:contentTypeDescription="Create a new document." ma:contentTypeScope="" ma:versionID="2db293f20798053fec4186dd884c7e96">
  <xsd:schema xmlns:xsd="http://www.w3.org/2001/XMLSchema" xmlns:xs="http://www.w3.org/2001/XMLSchema" xmlns:p="http://schemas.microsoft.com/office/2006/metadata/properties" xmlns:ns2="d90d911f-7d4d-4434-80fa-9f6a69854c86" xmlns:ns3="1269b3ac-349a-472e-a69c-42d417b616bc" targetNamespace="http://schemas.microsoft.com/office/2006/metadata/properties" ma:root="true" ma:fieldsID="e09aac48be2110634deb8dedbe5476fa" ns2:_="" ns3:_="">
    <xsd:import namespace="d90d911f-7d4d-4434-80fa-9f6a69854c86"/>
    <xsd:import namespace="1269b3ac-349a-472e-a69c-42d417b616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0d911f-7d4d-4434-80fa-9f6a69854c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55cd427-a42c-44c8-816a-2405638e27c4"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69b3ac-349a-472e-a69c-42d417b616b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ee9c1569-283b-4b47-a736-545b4f4eed37}" ma:internalName="TaxCatchAll" ma:showField="CatchAllData" ma:web="1269b3ac-349a-472e-a69c-42d417b616b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0B235-6C00-4D3F-BEFD-27F03961A06C}">
  <ds:schemaRefs>
    <ds:schemaRef ds:uri="http://schemas.microsoft.com/sharepoint/v3/contenttype/forms"/>
  </ds:schemaRefs>
</ds:datastoreItem>
</file>

<file path=customXml/itemProps2.xml><?xml version="1.0" encoding="utf-8"?>
<ds:datastoreItem xmlns:ds="http://schemas.openxmlformats.org/officeDocument/2006/customXml" ds:itemID="{533D0EA6-B3E0-48DF-ABF4-B1434365C136}">
  <ds:schemaRefs>
    <ds:schemaRef ds:uri="http://www.w3.org/XML/1998/namespace"/>
    <ds:schemaRef ds:uri="http://schemas.microsoft.com/office/2006/metadata/properties"/>
    <ds:schemaRef ds:uri="http://schemas.openxmlformats.org/package/2006/metadata/core-properties"/>
    <ds:schemaRef ds:uri="http://purl.org/dc/elements/1.1/"/>
    <ds:schemaRef ds:uri="d90d911f-7d4d-4434-80fa-9f6a69854c86"/>
    <ds:schemaRef ds:uri="http://purl.org/dc/dcmitype/"/>
    <ds:schemaRef ds:uri="http://schemas.microsoft.com/office/2006/documentManagement/types"/>
    <ds:schemaRef ds:uri="http://purl.org/dc/terms/"/>
    <ds:schemaRef ds:uri="http://schemas.microsoft.com/office/infopath/2007/PartnerControls"/>
    <ds:schemaRef ds:uri="1269b3ac-349a-472e-a69c-42d417b616bc"/>
  </ds:schemaRefs>
</ds:datastoreItem>
</file>

<file path=customXml/itemProps3.xml><?xml version="1.0" encoding="utf-8"?>
<ds:datastoreItem xmlns:ds="http://schemas.openxmlformats.org/officeDocument/2006/customXml" ds:itemID="{6ECD7CE4-06B3-47B5-BB79-93B9BF6236DC}">
  <ds:schemaRefs>
    <ds:schemaRef ds:uri="1269b3ac-349a-472e-a69c-42d417b616bc"/>
    <ds:schemaRef ds:uri="d90d911f-7d4d-4434-80fa-9f6a69854c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2442</Words>
  <Application>Microsoft Office PowerPoint</Application>
  <PresentationFormat>Widescreen</PresentationFormat>
  <Paragraphs>362</Paragraphs>
  <Slides>64</Slides>
  <Notes>33</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64</vt:i4>
      </vt:variant>
    </vt:vector>
  </HeadingPairs>
  <TitlesOfParts>
    <vt:vector size="82" baseType="lpstr">
      <vt:lpstr>Arial</vt:lpstr>
      <vt:lpstr>Calibri</vt:lpstr>
      <vt:lpstr>Cambria Math</vt:lpstr>
      <vt:lpstr>Consolas</vt:lpstr>
      <vt:lpstr>JetBrains Mono Bold</vt:lpstr>
      <vt:lpstr>JetBrains Mono Medium</vt:lpstr>
      <vt:lpstr>JetBrains Mono NL ExtraBold</vt:lpstr>
      <vt:lpstr>JetBrains Mono NL Light</vt:lpstr>
      <vt:lpstr>JetBrains Mono NL Medium</vt:lpstr>
      <vt:lpstr>Montserrat</vt:lpstr>
      <vt:lpstr>Montserrat Black</vt:lpstr>
      <vt:lpstr>Montserrat SemiBold</vt:lpstr>
      <vt:lpstr>Muli</vt:lpstr>
      <vt:lpstr>Roboto</vt:lpstr>
      <vt:lpstr>Roboto Light</vt:lpstr>
      <vt:lpstr>Roboto Medium</vt:lpstr>
      <vt:lpstr>Office Theme</vt:lpstr>
      <vt:lpstr>1_Office Theme</vt:lpstr>
      <vt:lpstr>You Can Set Up Early!</vt:lpstr>
      <vt:lpstr>PowerPoint Presentation</vt:lpstr>
      <vt:lpstr>What We’re Doing Today</vt:lpstr>
      <vt:lpstr>Introduction</vt:lpstr>
      <vt:lpstr>PowerPoint Presentation</vt:lpstr>
      <vt:lpstr>PowerPoint Presentation</vt:lpstr>
      <vt:lpstr>PowerPoint Presentation</vt:lpstr>
      <vt:lpstr>PowerPoint Presentation</vt:lpstr>
      <vt:lpstr>PowerPoint Presentation</vt:lpstr>
      <vt:lpstr>Course Overview</vt:lpstr>
      <vt:lpstr>Course Overview</vt:lpstr>
      <vt:lpstr>The Project:</vt:lpstr>
      <vt:lpstr>PowerPoint Presentation</vt:lpstr>
      <vt:lpstr>PowerPoint Presentation</vt:lpstr>
      <vt:lpstr>By The End of Today...</vt:lpstr>
      <vt:lpstr>Programs Do Things To Data</vt:lpstr>
      <vt:lpstr>Variables</vt:lpstr>
      <vt:lpstr>Variables</vt:lpstr>
      <vt:lpstr>Variables</vt:lpstr>
      <vt:lpstr>Variable Names</vt:lpstr>
      <vt:lpstr>The Print Function</vt:lpstr>
      <vt:lpstr>From Top to Bottom</vt:lpstr>
      <vt:lpstr>Multiple Arguments</vt:lpstr>
      <vt:lpstr>Rewriting Variables</vt:lpstr>
      <vt:lpstr>Operations</vt:lpstr>
      <vt:lpstr>Operations on Integers</vt:lpstr>
      <vt:lpstr>Floating Point Numbers (floats)</vt:lpstr>
      <vt:lpstr>Floating Point Numbers (floats)</vt:lpstr>
      <vt:lpstr>Operator Precedence Applies!</vt:lpstr>
      <vt:lpstr>A little shorthand</vt:lpstr>
      <vt:lpstr>Tasks 1-3 cover these concepts</vt:lpstr>
      <vt:lpstr>Exceptions</vt:lpstr>
      <vt:lpstr>Problems with your code</vt:lpstr>
      <vt:lpstr>Understanding Exceptions</vt:lpstr>
      <vt:lpstr>Tasks 4 &amp; 5 cover these concepts</vt:lpstr>
      <vt:lpstr>Strings</vt:lpstr>
      <vt:lpstr>A note on      s p a c i n g</vt:lpstr>
      <vt:lpstr>Strings are strung together</vt:lpstr>
      <vt:lpstr>Operations on strings</vt:lpstr>
      <vt:lpstr>Tasks 6-9 cover these concepts</vt:lpstr>
      <vt:lpstr>Type Casting</vt:lpstr>
      <vt:lpstr>The Three Casts</vt:lpstr>
      <vt:lpstr>Cast Example</vt:lpstr>
      <vt:lpstr>Conversion Subtleties</vt:lpstr>
      <vt:lpstr>String to Float or Integer</vt:lpstr>
      <vt:lpstr>Conversion Subtleties</vt:lpstr>
      <vt:lpstr>PowerPoint Presentation</vt:lpstr>
      <vt:lpstr>Conversion Subtleties</vt:lpstr>
      <vt:lpstr>PowerPoint Presentation</vt:lpstr>
      <vt:lpstr>Conversion Subtleties</vt:lpstr>
      <vt:lpstr>Tasks 11-13 cover these concepts.</vt:lpstr>
      <vt:lpstr>Input</vt:lpstr>
      <vt:lpstr>The Input Function</vt:lpstr>
      <vt:lpstr>The Input Function</vt:lpstr>
      <vt:lpstr>Task 14 covers this concept.</vt:lpstr>
      <vt:lpstr>Here’s What We’ve Covered</vt:lpstr>
      <vt:lpstr>Programs Do Things To Data</vt:lpstr>
      <vt:lpstr>By The End of Today...</vt:lpstr>
      <vt:lpstr>We’ve got a workshop for you!</vt:lpstr>
      <vt:lpstr>Step 1. Install Python</vt:lpstr>
      <vt:lpstr>Step 2. Install Visual Studio Code</vt:lpstr>
      <vt:lpstr>Step 3. Open The Notebook!</vt:lpstr>
      <vt:lpstr>Questions for later?</vt:lpstr>
      <vt:lpstr>Week 1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Keegan</dc:creator>
  <cp:lastModifiedBy>COULON, JOEL (UG)</cp:lastModifiedBy>
  <cp:revision>1</cp:revision>
  <dcterms:created xsi:type="dcterms:W3CDTF">2022-10-01T14:31:04Z</dcterms:created>
  <dcterms:modified xsi:type="dcterms:W3CDTF">2023-10-05T18:43:55Z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0x01010085C9500E7871AC4EB2155E4D0504F219</vt:lpwstr>
  </property>
  <property fmtid="{D5CDD505-2E9C-101B-9397-08002B2CF9AE}" pid="3" name="MediaServiceImageTags">
    <vt:lpwstr/>
  </property>
</Properties>
</file>